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8229600"/>
  <p:notesSz cx="8229600" cy="14630400"/>
  <p:embeddedFontLst>
    <p:embeddedFont>
      <p:font typeface="Barlow Medium"/>
      <p:regular r:id="rId23"/>
    </p:embeddedFont>
    <p:embeddedFont>
      <p:font typeface="Barlow Medium"/>
      <p:regular r:id="rId24"/>
    </p:embeddedFont>
    <p:embeddedFont>
      <p:font typeface="Barlow Medium"/>
      <p:regular r:id="rId25"/>
    </p:embeddedFont>
    <p:embeddedFont>
      <p:font typeface="Barlow Medium"/>
      <p:regular r:id="rId26"/>
    </p:embeddedFont>
    <p:embeddedFont>
      <p:font typeface="Barlow"/>
      <p:regular r:id="rId27"/>
    </p:embeddedFont>
    <p:embeddedFont>
      <p:font typeface="Barlow"/>
      <p:regular r:id="rId28"/>
    </p:embeddedFont>
    <p:embeddedFont>
      <p:font typeface="Barlow"/>
      <p:regular r:id="rId29"/>
    </p:embeddedFont>
    <p:embeddedFont>
      <p:font typeface="Barlow"/>
      <p:regular r:id="rId3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23" Type="http://schemas.openxmlformats.org/officeDocument/2006/relationships/font" Target="fonts/font1.fntdata"/><Relationship Id="rId24" Type="http://schemas.openxmlformats.org/officeDocument/2006/relationships/font" Target="fonts/font2.fntdata"/><Relationship Id="rId25" Type="http://schemas.openxmlformats.org/officeDocument/2006/relationships/font" Target="fonts/font3.fntdata"/><Relationship Id="rId26" Type="http://schemas.openxmlformats.org/officeDocument/2006/relationships/font" Target="fonts/font4.fntdata"/><Relationship Id="rId27" Type="http://schemas.openxmlformats.org/officeDocument/2006/relationships/font" Target="fonts/font5.fntdata"/><Relationship Id="rId28" Type="http://schemas.openxmlformats.org/officeDocument/2006/relationships/font" Target="fonts/font6.fntdata"/><Relationship Id="rId29" Type="http://schemas.openxmlformats.org/officeDocument/2006/relationships/font" Target="fonts/font7.fntdata"/><Relationship Id="rId3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slideLayout" Target="../slideLayouts/slideLayout1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6.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hyperlink" Target="https://www.expedia.com/newsroom/eg-path-to-purchase-research/" TargetMode="External"/><Relationship Id="rId3" Type="http://schemas.openxmlformats.org/officeDocument/2006/relationships/hyperlink" Target="https://www.phocuswire.com/how-generative-ai-can-tackle-information-overload-empower-travelers" TargetMode="External"/><Relationship Id="rId4" Type="http://schemas.openxmlformats.org/officeDocument/2006/relationships/hyperlink" Target="https://docs.streamlit.io/develop/tutorials/llms/build-conversational-apps" TargetMode="External"/><Relationship Id="rId1" Type="http://schemas.openxmlformats.org/officeDocument/2006/relationships/image" Target="../media/image-16-1.png"/><Relationship Id="rId5" Type="http://schemas.openxmlformats.org/officeDocument/2006/relationships/slideLayout" Target="../slideLayouts/slideLayout17.xml"/><Relationship Id="rId6"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6100"/>
          </a:xfrm>
          <a:prstGeom prst="rect">
            <a:avLst/>
          </a:prstGeom>
        </p:spPr>
      </p:pic>
      <p:sp>
        <p:nvSpPr>
          <p:cNvPr id="3" name="Text 0"/>
          <p:cNvSpPr/>
          <p:nvPr/>
        </p:nvSpPr>
        <p:spPr>
          <a:xfrm>
            <a:off x="1321356" y="4032052"/>
            <a:ext cx="11987689" cy="1892618"/>
          </a:xfrm>
          <a:prstGeom prst="rect">
            <a:avLst/>
          </a:prstGeom>
          <a:noFill/>
          <a:ln/>
        </p:spPr>
        <p:txBody>
          <a:bodyPr wrap="square" lIns="0" tIns="0" rIns="0" bIns="0" rtlCol="0" anchor="t"/>
          <a:lstStyle/>
          <a:p>
            <a:pPr algn="ctr" indent="0" marL="0">
              <a:lnSpc>
                <a:spcPts val="7450"/>
              </a:lnSpc>
              <a:buNone/>
            </a:pPr>
            <a:r>
              <a:rPr lang="en-US" sz="5950" dirty="0">
                <a:solidFill>
                  <a:srgbClr val="FFFFFF"/>
                </a:solidFill>
                <a:latin typeface="Barlow Medium" pitchFamily="34" charset="0"/>
                <a:ea typeface="Barlow Medium" pitchFamily="34" charset="-122"/>
                <a:cs typeface="Barlow Medium" pitchFamily="34" charset="-120"/>
              </a:rPr>
              <a:t>Personalized Travel Recommendation  System</a:t>
            </a:r>
            <a:endParaRPr lang="en-US" sz="5950" dirty="0"/>
          </a:p>
        </p:txBody>
      </p:sp>
      <p:sp>
        <p:nvSpPr>
          <p:cNvPr id="4" name="Text 1"/>
          <p:cNvSpPr/>
          <p:nvPr/>
        </p:nvSpPr>
        <p:spPr>
          <a:xfrm>
            <a:off x="1321356" y="6294953"/>
            <a:ext cx="11987689" cy="395049"/>
          </a:xfrm>
          <a:prstGeom prst="rect">
            <a:avLst/>
          </a:prstGeom>
          <a:noFill/>
          <a:ln/>
        </p:spPr>
        <p:txBody>
          <a:bodyPr wrap="none" lIns="0" tIns="0" rIns="0" bIns="0" rtlCol="0" anchor="t"/>
          <a:lstStyle/>
          <a:p>
            <a:pPr algn="ctr" indent="0" marL="0">
              <a:lnSpc>
                <a:spcPts val="3100"/>
              </a:lnSpc>
              <a:buNone/>
            </a:pPr>
            <a:r>
              <a:rPr lang="en-US" sz="1900" dirty="0">
                <a:solidFill>
                  <a:srgbClr val="E5E0DF"/>
                </a:solidFill>
                <a:latin typeface="Barlow" pitchFamily="34" charset="0"/>
                <a:ea typeface="Barlow" pitchFamily="34" charset="-122"/>
                <a:cs typeface="Barlow" pitchFamily="34" charset="-120"/>
              </a:rPr>
              <a:t>Generative AI</a:t>
            </a:r>
            <a:endParaRPr lang="en-US" sz="1900" dirty="0"/>
          </a:p>
        </p:txBody>
      </p:sp>
      <p:sp>
        <p:nvSpPr>
          <p:cNvPr id="5" name="Text 2"/>
          <p:cNvSpPr/>
          <p:nvPr/>
        </p:nvSpPr>
        <p:spPr>
          <a:xfrm>
            <a:off x="1321356" y="6967657"/>
            <a:ext cx="11987689" cy="315992"/>
          </a:xfrm>
          <a:prstGeom prst="rect">
            <a:avLst/>
          </a:prstGeom>
          <a:noFill/>
          <a:ln/>
        </p:spPr>
        <p:txBody>
          <a:bodyPr wrap="none" lIns="0" tIns="0" rIns="0" bIns="0" rtlCol="0" anchor="t"/>
          <a:lstStyle/>
          <a:p>
            <a:pPr algn="ctr" indent="0" marL="0">
              <a:lnSpc>
                <a:spcPts val="2450"/>
              </a:lnSpc>
              <a:buNone/>
            </a:pPr>
            <a:r>
              <a:rPr lang="en-US" sz="1550" i="1" dirty="0">
                <a:solidFill>
                  <a:srgbClr val="E5E0DF"/>
                </a:solidFill>
                <a:latin typeface="Barlow" pitchFamily="34" charset="0"/>
                <a:ea typeface="Barlow" pitchFamily="34" charset="-122"/>
                <a:cs typeface="Barlow" pitchFamily="34" charset="-120"/>
              </a:rPr>
              <a:t>Under the guidance of Professor: Aradhya Kishore</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868329"/>
          </a:xfrm>
          <a:prstGeom prst="rect">
            <a:avLst/>
          </a:prstGeom>
        </p:spPr>
      </p:pic>
      <p:sp>
        <p:nvSpPr>
          <p:cNvPr id="3" name="Text 0"/>
          <p:cNvSpPr/>
          <p:nvPr/>
        </p:nvSpPr>
        <p:spPr>
          <a:xfrm>
            <a:off x="1321356" y="2282904"/>
            <a:ext cx="4834295" cy="415171"/>
          </a:xfrm>
          <a:prstGeom prst="rect">
            <a:avLst/>
          </a:prstGeom>
          <a:noFill/>
          <a:ln/>
        </p:spPr>
        <p:txBody>
          <a:bodyPr wrap="none" lIns="0" tIns="0" rIns="0" bIns="0" rtlCol="0" anchor="t"/>
          <a:lstStyle/>
          <a:p>
            <a:pPr algn="l" indent="0" marL="0">
              <a:lnSpc>
                <a:spcPts val="3250"/>
              </a:lnSpc>
              <a:buNone/>
            </a:pPr>
            <a:r>
              <a:rPr lang="en-US" sz="2600" dirty="0">
                <a:solidFill>
                  <a:srgbClr val="FFFFFF"/>
                </a:solidFill>
                <a:latin typeface="Barlow Medium" pitchFamily="34" charset="0"/>
                <a:ea typeface="Barlow Medium" pitchFamily="34" charset="-122"/>
                <a:cs typeface="Barlow Medium" pitchFamily="34" charset="-120"/>
              </a:rPr>
              <a:t>Challenges and Our Key Decisions</a:t>
            </a:r>
            <a:endParaRPr lang="en-US" sz="2600" dirty="0"/>
          </a:p>
        </p:txBody>
      </p:sp>
      <p:pic>
        <p:nvPicPr>
          <p:cNvPr id="4" name="Image 1" descr="preencoded.png">    </p:cNvPr>
          <p:cNvPicPr>
            <a:picLocks noChangeAspect="1"/>
          </p:cNvPicPr>
          <p:nvPr/>
        </p:nvPicPr>
        <p:blipFill>
          <a:blip r:embed="rId2"/>
          <a:stretch>
            <a:fillRect/>
          </a:stretch>
        </p:blipFill>
        <p:spPr>
          <a:xfrm>
            <a:off x="1321356" y="2922270"/>
            <a:ext cx="11987689" cy="806768"/>
          </a:xfrm>
          <a:prstGeom prst="rect">
            <a:avLst/>
          </a:prstGeom>
        </p:spPr>
      </p:pic>
      <p:pic>
        <p:nvPicPr>
          <p:cNvPr id="5" name="Image 2" descr="preencoded.png">    </p:cNvPr>
          <p:cNvPicPr>
            <a:picLocks noChangeAspect="1"/>
          </p:cNvPicPr>
          <p:nvPr/>
        </p:nvPicPr>
        <p:blipFill>
          <a:blip r:embed="rId3"/>
          <a:stretch>
            <a:fillRect/>
          </a:stretch>
        </p:blipFill>
        <p:spPr>
          <a:xfrm>
            <a:off x="1321356" y="3934420"/>
            <a:ext cx="11987689" cy="806768"/>
          </a:xfrm>
          <a:prstGeom prst="rect">
            <a:avLst/>
          </a:prstGeom>
        </p:spPr>
      </p:pic>
      <p:pic>
        <p:nvPicPr>
          <p:cNvPr id="6" name="Image 3" descr="preencoded.png">    </p:cNvPr>
          <p:cNvPicPr>
            <a:picLocks noChangeAspect="1"/>
          </p:cNvPicPr>
          <p:nvPr/>
        </p:nvPicPr>
        <p:blipFill>
          <a:blip r:embed="rId4"/>
          <a:stretch>
            <a:fillRect/>
          </a:stretch>
        </p:blipFill>
        <p:spPr>
          <a:xfrm>
            <a:off x="1321356" y="4946571"/>
            <a:ext cx="11987689" cy="806768"/>
          </a:xfrm>
          <a:prstGeom prst="rect">
            <a:avLst/>
          </a:prstGeom>
        </p:spPr>
      </p:pic>
      <p:pic>
        <p:nvPicPr>
          <p:cNvPr id="7" name="Image 4" descr="preencoded.png">    </p:cNvPr>
          <p:cNvPicPr>
            <a:picLocks noChangeAspect="1"/>
          </p:cNvPicPr>
          <p:nvPr/>
        </p:nvPicPr>
        <p:blipFill>
          <a:blip r:embed="rId5"/>
          <a:stretch>
            <a:fillRect/>
          </a:stretch>
        </p:blipFill>
        <p:spPr>
          <a:xfrm>
            <a:off x="1321356" y="5958721"/>
            <a:ext cx="11987689" cy="806768"/>
          </a:xfrm>
          <a:prstGeom prst="rect">
            <a:avLst/>
          </a:prstGeom>
        </p:spPr>
      </p:pic>
      <p:pic>
        <p:nvPicPr>
          <p:cNvPr id="8" name="Image 5" descr="preencoded.png">    </p:cNvPr>
          <p:cNvPicPr>
            <a:picLocks noChangeAspect="1"/>
          </p:cNvPicPr>
          <p:nvPr/>
        </p:nvPicPr>
        <p:blipFill>
          <a:blip r:embed="rId6"/>
          <a:stretch>
            <a:fillRect/>
          </a:stretch>
        </p:blipFill>
        <p:spPr>
          <a:xfrm>
            <a:off x="1321356" y="6970871"/>
            <a:ext cx="11987689" cy="80676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1321356" y="422672"/>
            <a:ext cx="5157073" cy="356711"/>
          </a:xfrm>
          <a:prstGeom prst="rect">
            <a:avLst/>
          </a:prstGeom>
          <a:noFill/>
          <a:ln/>
        </p:spPr>
        <p:txBody>
          <a:bodyPr wrap="none" lIns="0" tIns="0" rIns="0" bIns="0" rtlCol="0" anchor="t"/>
          <a:lstStyle/>
          <a:p>
            <a:pPr algn="l" indent="0" marL="0">
              <a:lnSpc>
                <a:spcPts val="2650"/>
              </a:lnSpc>
              <a:buNone/>
            </a:pPr>
            <a:r>
              <a:rPr lang="en-US" sz="2150" dirty="0">
                <a:solidFill>
                  <a:srgbClr val="000000"/>
                </a:solidFill>
                <a:latin typeface="Barlow Medium" pitchFamily="34" charset="0"/>
                <a:ea typeface="Barlow Medium" pitchFamily="34" charset="-122"/>
                <a:cs typeface="Barlow Medium" pitchFamily="34" charset="-120"/>
              </a:rPr>
              <a:t>⏱️</a:t>
            </a:r>
            <a:pPr algn="l" indent="0" marL="0">
              <a:lnSpc>
                <a:spcPts val="2650"/>
              </a:lnSpc>
              <a:buNone/>
            </a:pPr>
            <a:r>
              <a:rPr lang="en-US" sz="2150" dirty="0">
                <a:solidFill>
                  <a:srgbClr val="FFFFFF"/>
                </a:solidFill>
                <a:latin typeface="Barlow Medium" pitchFamily="34" charset="0"/>
                <a:ea typeface="Barlow Medium" pitchFamily="34" charset="-122"/>
                <a:cs typeface="Barlow Medium" pitchFamily="34" charset="-120"/>
              </a:rPr>
              <a:t> </a:t>
            </a:r>
            <a:pPr algn="l" indent="0" marL="0">
              <a:lnSpc>
                <a:spcPts val="2650"/>
              </a:lnSpc>
              <a:buNone/>
            </a:pPr>
            <a:r>
              <a:rPr lang="en-US" sz="2150" b="1" dirty="0">
                <a:solidFill>
                  <a:srgbClr val="FFFFFF"/>
                </a:solidFill>
                <a:latin typeface="Barlow Medium" pitchFamily="34" charset="0"/>
                <a:ea typeface="Barlow Medium" pitchFamily="34" charset="-122"/>
                <a:cs typeface="Barlow Medium" pitchFamily="34" charset="-120"/>
              </a:rPr>
              <a:t>Data Availability &amp; Scraping Limitations</a:t>
            </a:r>
            <a:endParaRPr lang="en-US" sz="2150" dirty="0"/>
          </a:p>
        </p:txBody>
      </p:sp>
      <p:pic>
        <p:nvPicPr>
          <p:cNvPr id="3" name="Image 0" descr="preencoded.png">    </p:cNvPr>
          <p:cNvPicPr>
            <a:picLocks noChangeAspect="1"/>
          </p:cNvPicPr>
          <p:nvPr/>
        </p:nvPicPr>
        <p:blipFill>
          <a:blip r:embed="rId1"/>
          <a:stretch>
            <a:fillRect/>
          </a:stretch>
        </p:blipFill>
        <p:spPr>
          <a:xfrm>
            <a:off x="1321356" y="1086683"/>
            <a:ext cx="11987689" cy="6819543"/>
          </a:xfrm>
          <a:prstGeom prst="rect">
            <a:avLst/>
          </a:prstGeom>
        </p:spPr>
      </p:pic>
      <p:sp>
        <p:nvSpPr>
          <p:cNvPr id="4" name="Text 1"/>
          <p:cNvSpPr/>
          <p:nvPr/>
        </p:nvSpPr>
        <p:spPr>
          <a:xfrm>
            <a:off x="1321356" y="8079105"/>
            <a:ext cx="11987689" cy="245864"/>
          </a:xfrm>
          <a:prstGeom prst="rect">
            <a:avLst/>
          </a:prstGeom>
          <a:noFill/>
          <a:ln/>
        </p:spPr>
        <p:txBody>
          <a:bodyPr wrap="none" lIns="0" tIns="0" rIns="0" bIns="0" rtlCol="0" anchor="t"/>
          <a:lstStyle/>
          <a:p>
            <a:pPr algn="l" indent="0" marL="0">
              <a:lnSpc>
                <a:spcPts val="1900"/>
              </a:lnSpc>
              <a:buNone/>
            </a:pPr>
            <a:endParaRPr lang="en-US" sz="1200" dirty="0"/>
          </a:p>
        </p:txBody>
      </p:sp>
      <p:sp>
        <p:nvSpPr>
          <p:cNvPr id="5" name="Text 2"/>
          <p:cNvSpPr/>
          <p:nvPr/>
        </p:nvSpPr>
        <p:spPr>
          <a:xfrm>
            <a:off x="1321356" y="8497848"/>
            <a:ext cx="11987689" cy="245864"/>
          </a:xfrm>
          <a:prstGeom prst="rect">
            <a:avLst/>
          </a:prstGeom>
          <a:noFill/>
          <a:ln/>
        </p:spPr>
        <p:txBody>
          <a:bodyPr wrap="none" lIns="0" tIns="0" rIns="0" bIns="0" rtlCol="0" anchor="t"/>
          <a:lstStyle/>
          <a:p>
            <a:pPr algn="l" marL="342900" indent="-342900">
              <a:lnSpc>
                <a:spcPts val="1900"/>
              </a:lnSpc>
              <a:buSzPct val="100000"/>
              <a:buChar char="•"/>
            </a:pPr>
            <a:r>
              <a:rPr lang="en-US" sz="1200" b="1" dirty="0">
                <a:solidFill>
                  <a:srgbClr val="E5E0DF"/>
                </a:solidFill>
                <a:latin typeface="Barlow" pitchFamily="34" charset="0"/>
                <a:ea typeface="Barlow" pitchFamily="34" charset="-122"/>
                <a:cs typeface="Barlow" pitchFamily="34" charset="-120"/>
              </a:rPr>
              <a:t>Challenge</a:t>
            </a:r>
            <a:pPr algn="l" indent="0" marL="0">
              <a:lnSpc>
                <a:spcPts val="1900"/>
              </a:lnSpc>
              <a:buNone/>
            </a:pPr>
            <a:r>
              <a:rPr lang="en-US" sz="1200" dirty="0">
                <a:solidFill>
                  <a:srgbClr val="E5E0DF"/>
                </a:solidFill>
                <a:latin typeface="Barlow" pitchFamily="34" charset="0"/>
                <a:ea typeface="Barlow" pitchFamily="34" charset="-122"/>
                <a:cs typeface="Barlow" pitchFamily="34" charset="-120"/>
              </a:rPr>
              <a:t>: Limited data availability and APIFY's credit limitations restricted the amount of data we could scrape.</a:t>
            </a:r>
            <a:endParaRPr lang="en-US" sz="1200" dirty="0"/>
          </a:p>
        </p:txBody>
      </p:sp>
      <p:sp>
        <p:nvSpPr>
          <p:cNvPr id="6" name="Text 3"/>
          <p:cNvSpPr/>
          <p:nvPr/>
        </p:nvSpPr>
        <p:spPr>
          <a:xfrm>
            <a:off x="1321356" y="8797409"/>
            <a:ext cx="11987689" cy="491728"/>
          </a:xfrm>
          <a:prstGeom prst="rect">
            <a:avLst/>
          </a:prstGeom>
          <a:noFill/>
          <a:ln/>
        </p:spPr>
        <p:txBody>
          <a:bodyPr wrap="square" lIns="0" tIns="0" rIns="0" bIns="0" rtlCol="0" anchor="t"/>
          <a:lstStyle/>
          <a:p>
            <a:pPr algn="l" marL="342900" indent="-342900">
              <a:lnSpc>
                <a:spcPts val="1900"/>
              </a:lnSpc>
              <a:buSzPct val="100000"/>
              <a:buChar char="•"/>
            </a:pPr>
            <a:r>
              <a:rPr lang="en-US" sz="1200" b="1" dirty="0">
                <a:solidFill>
                  <a:srgbClr val="E5E0DF"/>
                </a:solidFill>
                <a:latin typeface="Barlow" pitchFamily="34" charset="0"/>
                <a:ea typeface="Barlow" pitchFamily="34" charset="-122"/>
                <a:cs typeface="Barlow" pitchFamily="34" charset="-120"/>
              </a:rPr>
              <a:t>Decision</a:t>
            </a:r>
            <a:pPr algn="l" indent="0" marL="0">
              <a:lnSpc>
                <a:spcPts val="1900"/>
              </a:lnSpc>
              <a:buNone/>
            </a:pPr>
            <a:r>
              <a:rPr lang="en-US" sz="1200" dirty="0">
                <a:solidFill>
                  <a:srgbClr val="E5E0DF"/>
                </a:solidFill>
                <a:latin typeface="Barlow" pitchFamily="34" charset="0"/>
                <a:ea typeface="Barlow" pitchFamily="34" charset="-122"/>
                <a:cs typeface="Barlow" pitchFamily="34" charset="-120"/>
              </a:rPr>
              <a:t>: Carefully designed the schema beforehand to scrape only the most essential and relevant data, optimizing credit usage and ensuring data alignment with project requirements.</a:t>
            </a:r>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1321356" y="996077"/>
            <a:ext cx="5187791" cy="571381"/>
          </a:xfrm>
          <a:prstGeom prst="rect">
            <a:avLst/>
          </a:prstGeom>
          <a:noFill/>
          <a:ln/>
        </p:spPr>
        <p:txBody>
          <a:bodyPr wrap="none" lIns="0" tIns="0" rIns="0" bIns="0" rtlCol="0" anchor="t"/>
          <a:lstStyle/>
          <a:p>
            <a:pPr algn="l" indent="0" marL="0">
              <a:lnSpc>
                <a:spcPts val="4300"/>
              </a:lnSpc>
              <a:buNone/>
            </a:pPr>
            <a:r>
              <a:rPr lang="en-US" sz="3450" dirty="0">
                <a:solidFill>
                  <a:srgbClr val="000000"/>
                </a:solidFill>
                <a:latin typeface="Barlow Medium" pitchFamily="34" charset="0"/>
                <a:ea typeface="Barlow Medium" pitchFamily="34" charset="-122"/>
                <a:cs typeface="Barlow Medium" pitchFamily="34" charset="-120"/>
              </a:rPr>
              <a:t>💸</a:t>
            </a:r>
            <a:pPr algn="l" indent="0" marL="0">
              <a:lnSpc>
                <a:spcPts val="4300"/>
              </a:lnSpc>
              <a:buNone/>
            </a:pPr>
            <a:r>
              <a:rPr lang="en-US" sz="3450" dirty="0">
                <a:solidFill>
                  <a:srgbClr val="FFFFFF"/>
                </a:solidFill>
                <a:latin typeface="Barlow Medium" pitchFamily="34" charset="0"/>
                <a:ea typeface="Barlow Medium" pitchFamily="34" charset="-122"/>
                <a:cs typeface="Barlow Medium" pitchFamily="34" charset="-120"/>
              </a:rPr>
              <a:t> </a:t>
            </a:r>
            <a:pPr algn="l" indent="0" marL="0">
              <a:lnSpc>
                <a:spcPts val="4300"/>
              </a:lnSpc>
              <a:buNone/>
            </a:pPr>
            <a:r>
              <a:rPr lang="en-US" sz="3450" b="1" dirty="0">
                <a:solidFill>
                  <a:srgbClr val="FFFFFF"/>
                </a:solidFill>
                <a:latin typeface="Barlow Medium" pitchFamily="34" charset="0"/>
                <a:ea typeface="Barlow Medium" pitchFamily="34" charset="-122"/>
                <a:cs typeface="Barlow Medium" pitchFamily="34" charset="-120"/>
              </a:rPr>
              <a:t>Data Quality Inaccuracy</a:t>
            </a:r>
            <a:endParaRPr lang="en-US" sz="3450" dirty="0"/>
          </a:p>
        </p:txBody>
      </p:sp>
      <p:sp>
        <p:nvSpPr>
          <p:cNvPr id="3" name="Text 1"/>
          <p:cNvSpPr/>
          <p:nvPr/>
        </p:nvSpPr>
        <p:spPr>
          <a:xfrm>
            <a:off x="1321356" y="2061210"/>
            <a:ext cx="11987689"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1"/>
            </a:pPr>
            <a:r>
              <a:rPr lang="en-US" sz="1900" b="1" dirty="0">
                <a:solidFill>
                  <a:srgbClr val="E5E0DF"/>
                </a:solidFill>
                <a:latin typeface="Barlow" pitchFamily="34" charset="0"/>
                <a:ea typeface="Barlow" pitchFamily="34" charset="-122"/>
                <a:cs typeface="Barlow" pitchFamily="34" charset="-120"/>
              </a:rPr>
              <a:t>Challenge: Limited and Overlapping Categories</a:t>
            </a:r>
            <a:endParaRPr lang="en-US" sz="1900" dirty="0"/>
          </a:p>
        </p:txBody>
      </p:sp>
      <p:sp>
        <p:nvSpPr>
          <p:cNvPr id="4" name="Text 2"/>
          <p:cNvSpPr/>
          <p:nvPr/>
        </p:nvSpPr>
        <p:spPr>
          <a:xfrm>
            <a:off x="1321356" y="2542580"/>
            <a:ext cx="11987689" cy="790099"/>
          </a:xfrm>
          <a:prstGeom prst="rect">
            <a:avLst/>
          </a:prstGeom>
          <a:noFill/>
          <a:ln/>
        </p:spPr>
        <p:txBody>
          <a:bodyPr wrap="square" lIns="0" tIns="0" rIns="0" bIns="0" rtlCol="0" anchor="t"/>
          <a:lstStyle/>
          <a:p>
            <a:pPr algn="l" lvl="1" marL="685800" indent="-342900">
              <a:lnSpc>
                <a:spcPts val="3100"/>
              </a:lnSpc>
              <a:buSzPct val="100000"/>
              <a:buChar char="•"/>
            </a:pPr>
            <a:r>
              <a:rPr lang="en-US" sz="1900" dirty="0">
                <a:solidFill>
                  <a:srgbClr val="E5E0DF"/>
                </a:solidFill>
                <a:latin typeface="Barlow" pitchFamily="34" charset="0"/>
                <a:ea typeface="Barlow" pitchFamily="34" charset="-122"/>
                <a:cs typeface="Barlow" pitchFamily="34" charset="-120"/>
              </a:rPr>
              <a:t>Categories like "Nature and Parks" and "Sites &amp; Landmarks" often overlapped in the raw data, making it difficult to distinguish specific types of attractions.</a:t>
            </a:r>
            <a:endParaRPr lang="en-US" sz="1900" dirty="0"/>
          </a:p>
        </p:txBody>
      </p:sp>
      <p:sp>
        <p:nvSpPr>
          <p:cNvPr id="5" name="Text 3"/>
          <p:cNvSpPr/>
          <p:nvPr/>
        </p:nvSpPr>
        <p:spPr>
          <a:xfrm>
            <a:off x="1321356" y="3418999"/>
            <a:ext cx="11987689" cy="1580198"/>
          </a:xfrm>
          <a:prstGeom prst="rect">
            <a:avLst/>
          </a:prstGeom>
          <a:noFill/>
          <a:ln/>
        </p:spPr>
        <p:txBody>
          <a:bodyPr wrap="square" lIns="0" tIns="0" rIns="0" bIns="0" rtlCol="0" anchor="t"/>
          <a:lstStyle/>
          <a:p>
            <a:pPr algn="l" lvl="1" marL="685800" indent="-342900">
              <a:lnSpc>
                <a:spcPts val="3100"/>
              </a:lnSpc>
              <a:buSzPct val="100000"/>
              <a:buChar char="•"/>
            </a:pPr>
            <a:r>
              <a:rPr lang="en-US" sz="1900" b="1" dirty="0">
                <a:solidFill>
                  <a:srgbClr val="E5E0DF"/>
                </a:solidFill>
                <a:latin typeface="Barlow" pitchFamily="34" charset="0"/>
                <a:ea typeface="Barlow" pitchFamily="34" charset="-122"/>
                <a:cs typeface="Barlow" pitchFamily="34" charset="-120"/>
              </a:rPr>
              <a:t>Decision:</a:t>
            </a:r>
            <a:pPr algn="l" lvl="1" indent="0" marL="0">
              <a:lnSpc>
                <a:spcPts val="3100"/>
              </a:lnSpc>
              <a:buNone/>
            </a:pPr>
            <a:r>
              <a:rPr lang="en-US" sz="1900" dirty="0">
                <a:solidFill>
                  <a:srgbClr val="E5E0DF"/>
                </a:solidFill>
                <a:latin typeface="Barlow" pitchFamily="34" charset="0"/>
                <a:ea typeface="Barlow" pitchFamily="34" charset="-122"/>
                <a:cs typeface="Barlow" pitchFamily="34" charset="-120"/>
              </a:rPr>
              <a:t> We mapped and segregated overlapping categories. For instance, if a single entity (e.g., a beach) had both categories listed in a single column (comma-separated), we segregated them into separate relationships. This allowed us to define two distinct relationships in the schema, refining the data structure for better query precision.</a:t>
            </a:r>
            <a:endParaRPr lang="en-US" sz="1900" dirty="0"/>
          </a:p>
        </p:txBody>
      </p:sp>
      <p:sp>
        <p:nvSpPr>
          <p:cNvPr id="6" name="Text 4"/>
          <p:cNvSpPr/>
          <p:nvPr/>
        </p:nvSpPr>
        <p:spPr>
          <a:xfrm>
            <a:off x="1321356" y="5085517"/>
            <a:ext cx="11987689" cy="395049"/>
          </a:xfrm>
          <a:prstGeom prst="rect">
            <a:avLst/>
          </a:prstGeom>
          <a:noFill/>
          <a:ln/>
        </p:spPr>
        <p:txBody>
          <a:bodyPr wrap="none" lIns="0" tIns="0" rIns="0" bIns="0" rtlCol="0" anchor="t"/>
          <a:lstStyle/>
          <a:p>
            <a:pPr algn="l" marL="342900" indent="-342900">
              <a:lnSpc>
                <a:spcPts val="3100"/>
              </a:lnSpc>
              <a:buSzPct val="100000"/>
              <a:buFont typeface="+mj-lt"/>
              <a:buAutoNum type="arabicPeriod" startAt="2"/>
            </a:pPr>
            <a:r>
              <a:rPr lang="en-US" sz="1900" b="1" dirty="0">
                <a:solidFill>
                  <a:srgbClr val="E5E0DF"/>
                </a:solidFill>
                <a:latin typeface="Barlow" pitchFamily="34" charset="0"/>
                <a:ea typeface="Barlow" pitchFamily="34" charset="-122"/>
                <a:cs typeface="Barlow" pitchFamily="34" charset="-120"/>
              </a:rPr>
              <a:t>Challenge: Price Data Inaccuracy</a:t>
            </a:r>
            <a:endParaRPr lang="en-US" sz="1900" dirty="0"/>
          </a:p>
        </p:txBody>
      </p:sp>
      <p:sp>
        <p:nvSpPr>
          <p:cNvPr id="7" name="Text 5"/>
          <p:cNvSpPr/>
          <p:nvPr/>
        </p:nvSpPr>
        <p:spPr>
          <a:xfrm>
            <a:off x="1321356" y="5566886"/>
            <a:ext cx="11987689" cy="395049"/>
          </a:xfrm>
          <a:prstGeom prst="rect">
            <a:avLst/>
          </a:prstGeom>
          <a:noFill/>
          <a:ln/>
        </p:spPr>
        <p:txBody>
          <a:bodyPr wrap="none" lIns="0" tIns="0" rIns="0" bIns="0" rtlCol="0" anchor="t"/>
          <a:lstStyle/>
          <a:p>
            <a:pPr algn="l" lvl="1" marL="685800" indent="-342900">
              <a:lnSpc>
                <a:spcPts val="3100"/>
              </a:lnSpc>
              <a:buSzPct val="100000"/>
              <a:buChar char="•"/>
            </a:pPr>
            <a:r>
              <a:rPr lang="en-US" sz="1900" dirty="0">
                <a:solidFill>
                  <a:srgbClr val="E5E0DF"/>
                </a:solidFill>
                <a:latin typeface="Barlow" pitchFamily="34" charset="0"/>
                <a:ea typeface="Barlow" pitchFamily="34" charset="-122"/>
                <a:cs typeface="Barlow" pitchFamily="34" charset="-120"/>
              </a:rPr>
              <a:t>Pricing data was inconsistent, with symbols like "$" provided without clear ranges or standardization.</a:t>
            </a:r>
            <a:endParaRPr lang="en-US" sz="1900" dirty="0"/>
          </a:p>
        </p:txBody>
      </p:sp>
      <p:sp>
        <p:nvSpPr>
          <p:cNvPr id="8" name="Text 6"/>
          <p:cNvSpPr/>
          <p:nvPr/>
        </p:nvSpPr>
        <p:spPr>
          <a:xfrm>
            <a:off x="1321356" y="6048256"/>
            <a:ext cx="11987689" cy="1185148"/>
          </a:xfrm>
          <a:prstGeom prst="rect">
            <a:avLst/>
          </a:prstGeom>
          <a:noFill/>
          <a:ln/>
        </p:spPr>
        <p:txBody>
          <a:bodyPr wrap="square" lIns="0" tIns="0" rIns="0" bIns="0" rtlCol="0" anchor="t"/>
          <a:lstStyle/>
          <a:p>
            <a:pPr algn="l" lvl="1" marL="685800" indent="-342900">
              <a:lnSpc>
                <a:spcPts val="3100"/>
              </a:lnSpc>
              <a:buSzPct val="100000"/>
              <a:buChar char="•"/>
            </a:pPr>
            <a:r>
              <a:rPr lang="en-US" sz="1900" b="1" dirty="0">
                <a:solidFill>
                  <a:srgbClr val="E5E0DF"/>
                </a:solidFill>
                <a:latin typeface="Barlow" pitchFamily="34" charset="0"/>
                <a:ea typeface="Barlow" pitchFamily="34" charset="-122"/>
                <a:cs typeface="Barlow" pitchFamily="34" charset="-120"/>
              </a:rPr>
              <a:t>Decision:</a:t>
            </a:r>
            <a:pPr algn="l" lvl="1" indent="0" marL="0">
              <a:lnSpc>
                <a:spcPts val="3100"/>
              </a:lnSpc>
              <a:buNone/>
            </a:pPr>
            <a:r>
              <a:rPr lang="en-US" sz="1900" dirty="0">
                <a:solidFill>
                  <a:srgbClr val="E5E0DF"/>
                </a:solidFill>
                <a:latin typeface="Barlow" pitchFamily="34" charset="0"/>
                <a:ea typeface="Barlow" pitchFamily="34" charset="-122"/>
                <a:cs typeface="Barlow" pitchFamily="34" charset="-120"/>
              </a:rPr>
              <a:t> Standardized pricing ranges using research-based thresholds, transforming symbols into meaningful price tiers (e.g., low, moderate, high). Null values were handled using DBT (Data Build Tool) to ensure downstream processing and analysis were accurate and seamless.</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1321356" y="1366242"/>
            <a:ext cx="4894183" cy="571381"/>
          </a:xfrm>
          <a:prstGeom prst="rect">
            <a:avLst/>
          </a:prstGeom>
          <a:noFill/>
          <a:ln/>
        </p:spPr>
        <p:txBody>
          <a:bodyPr wrap="none" lIns="0" tIns="0" rIns="0" bIns="0" rtlCol="0" anchor="t"/>
          <a:lstStyle/>
          <a:p>
            <a:pPr algn="l" indent="0" marL="0">
              <a:lnSpc>
                <a:spcPts val="4300"/>
              </a:lnSpc>
              <a:buNone/>
            </a:pPr>
            <a:r>
              <a:rPr lang="en-US" sz="3450" dirty="0">
                <a:solidFill>
                  <a:srgbClr val="000000"/>
                </a:solidFill>
                <a:latin typeface="Barlow Medium" pitchFamily="34" charset="0"/>
                <a:ea typeface="Barlow Medium" pitchFamily="34" charset="-122"/>
                <a:cs typeface="Barlow Medium" pitchFamily="34" charset="-120"/>
              </a:rPr>
              <a:t>🧱</a:t>
            </a:r>
            <a:pPr algn="l" indent="0" marL="0">
              <a:lnSpc>
                <a:spcPts val="4300"/>
              </a:lnSpc>
              <a:buNone/>
            </a:pPr>
            <a:r>
              <a:rPr lang="en-US" sz="3450" dirty="0">
                <a:solidFill>
                  <a:srgbClr val="FFFFFF"/>
                </a:solidFill>
                <a:latin typeface="Barlow Medium" pitchFamily="34" charset="0"/>
                <a:ea typeface="Barlow Medium" pitchFamily="34" charset="-122"/>
                <a:cs typeface="Barlow Medium" pitchFamily="34" charset="-120"/>
              </a:rPr>
              <a:t> </a:t>
            </a:r>
            <a:pPr algn="l" indent="0" marL="0">
              <a:lnSpc>
                <a:spcPts val="4300"/>
              </a:lnSpc>
              <a:buNone/>
            </a:pPr>
            <a:r>
              <a:rPr lang="en-US" sz="3450" b="1" dirty="0">
                <a:solidFill>
                  <a:srgbClr val="FFFFFF"/>
                </a:solidFill>
                <a:latin typeface="Barlow Medium" pitchFamily="34" charset="0"/>
                <a:ea typeface="Barlow Medium" pitchFamily="34" charset="-122"/>
                <a:cs typeface="Barlow Medium" pitchFamily="34" charset="-120"/>
              </a:rPr>
              <a:t>Neo4j Cost and Scope</a:t>
            </a:r>
            <a:endParaRPr lang="en-US" sz="3450" dirty="0"/>
          </a:p>
        </p:txBody>
      </p:sp>
      <p:sp>
        <p:nvSpPr>
          <p:cNvPr id="3" name="Text 1"/>
          <p:cNvSpPr/>
          <p:nvPr/>
        </p:nvSpPr>
        <p:spPr>
          <a:xfrm>
            <a:off x="1321356" y="2431375"/>
            <a:ext cx="11987689" cy="1975247"/>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5E0DF"/>
                </a:solidFill>
                <a:latin typeface="Barlow" pitchFamily="34" charset="0"/>
                <a:ea typeface="Barlow" pitchFamily="34" charset="-122"/>
                <a:cs typeface="Barlow" pitchFamily="34" charset="-120"/>
              </a:rPr>
              <a:t>Challenge</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Cost scaling became a significant concern as our graph grew - AuraDB charges based on memory usage, and with millions of relationships between hotels, attractions, and reviews, we had to carefully optimize our data model to stay within budget constraints. Query performance degraded noticeably when handling complex relationship traversals (like finding hotels near highly-rated restaurants with specific cuisines)</a:t>
            </a:r>
            <a:endParaRPr lang="en-US" sz="1900" dirty="0"/>
          </a:p>
        </p:txBody>
      </p:sp>
      <p:sp>
        <p:nvSpPr>
          <p:cNvPr id="4" name="Text 2"/>
          <p:cNvSpPr/>
          <p:nvPr/>
        </p:nvSpPr>
        <p:spPr>
          <a:xfrm>
            <a:off x="1321356" y="4492942"/>
            <a:ext cx="11987689" cy="2370296"/>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5E0DF"/>
                </a:solidFill>
                <a:latin typeface="Barlow" pitchFamily="34" charset="0"/>
                <a:ea typeface="Barlow" pitchFamily="34" charset="-122"/>
                <a:cs typeface="Barlow" pitchFamily="34" charset="-120"/>
              </a:rPr>
              <a:t>Decision</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We had to implement sophisticated caching and query optimization strategies to maintain response times under 2 seconds. The read/write throughput limitations of AuraDB forced us to batch our updates and implement a queue system, especially when refreshing large amounts of review data or updating multiple location relationships simultaneously. Memory management became tricky since AuraDB has fixed memory limits - we had to carefully monitor and optimize our query patterns, especially for operations involving large result sets or multiple relationship traversals that could cause out-of-memory errors.</a:t>
            </a:r>
            <a:endParaRPr lang="en-US" sz="1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1321356" y="2705814"/>
            <a:ext cx="6058495" cy="571381"/>
          </a:xfrm>
          <a:prstGeom prst="rect">
            <a:avLst/>
          </a:prstGeom>
          <a:noFill/>
          <a:ln/>
        </p:spPr>
        <p:txBody>
          <a:bodyPr wrap="none" lIns="0" tIns="0" rIns="0" bIns="0" rtlCol="0" anchor="t"/>
          <a:lstStyle/>
          <a:p>
            <a:pPr algn="l" indent="0" marL="0">
              <a:lnSpc>
                <a:spcPts val="4300"/>
              </a:lnSpc>
              <a:buNone/>
            </a:pPr>
            <a:r>
              <a:rPr lang="en-US" sz="3450" dirty="0">
                <a:solidFill>
                  <a:srgbClr val="000000"/>
                </a:solidFill>
                <a:latin typeface="Barlow Medium" pitchFamily="34" charset="0"/>
                <a:ea typeface="Barlow Medium" pitchFamily="34" charset="-122"/>
                <a:cs typeface="Barlow Medium" pitchFamily="34" charset="-120"/>
              </a:rPr>
              <a:t>⛔</a:t>
            </a:r>
            <a:pPr algn="l" indent="0" marL="0">
              <a:lnSpc>
                <a:spcPts val="4300"/>
              </a:lnSpc>
              <a:buNone/>
            </a:pPr>
            <a:r>
              <a:rPr lang="en-US" sz="3450" dirty="0">
                <a:solidFill>
                  <a:srgbClr val="FFFFFF"/>
                </a:solidFill>
                <a:latin typeface="Barlow Medium" pitchFamily="34" charset="0"/>
                <a:ea typeface="Barlow Medium" pitchFamily="34" charset="-122"/>
                <a:cs typeface="Barlow Medium" pitchFamily="34" charset="-120"/>
              </a:rPr>
              <a:t> Latency in Model Processing</a:t>
            </a:r>
            <a:endParaRPr lang="en-US" sz="3450" dirty="0"/>
          </a:p>
        </p:txBody>
      </p:sp>
      <p:sp>
        <p:nvSpPr>
          <p:cNvPr id="3" name="Text 1"/>
          <p:cNvSpPr/>
          <p:nvPr/>
        </p:nvSpPr>
        <p:spPr>
          <a:xfrm>
            <a:off x="1321356" y="3770948"/>
            <a:ext cx="11987689"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5E0DF"/>
                </a:solidFill>
                <a:latin typeface="Barlow" pitchFamily="34" charset="0"/>
                <a:ea typeface="Barlow" pitchFamily="34" charset="-122"/>
                <a:cs typeface="Barlow" pitchFamily="34" charset="-120"/>
              </a:rPr>
              <a:t>Challenge</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Local Hugging Face models had a high processing time (3–4 minutes).</a:t>
            </a:r>
            <a:endParaRPr lang="en-US" sz="1900" dirty="0"/>
          </a:p>
        </p:txBody>
      </p:sp>
      <p:sp>
        <p:nvSpPr>
          <p:cNvPr id="4" name="Text 2"/>
          <p:cNvSpPr/>
          <p:nvPr/>
        </p:nvSpPr>
        <p:spPr>
          <a:xfrm>
            <a:off x="1321356" y="4252317"/>
            <a:ext cx="11987689"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5E0DF"/>
                </a:solidFill>
                <a:latin typeface="Barlow" pitchFamily="34" charset="0"/>
                <a:ea typeface="Barlow" pitchFamily="34" charset="-122"/>
                <a:cs typeface="Barlow" pitchFamily="34" charset="-120"/>
              </a:rPr>
              <a:t>We experiment with Phi3.5-mini-hf, Qwen2.5-3b-instruct, Llama3.2-3b-instruct</a:t>
            </a:r>
            <a:endParaRPr lang="en-US" sz="1900" dirty="0"/>
          </a:p>
        </p:txBody>
      </p:sp>
      <p:sp>
        <p:nvSpPr>
          <p:cNvPr id="5" name="Text 3"/>
          <p:cNvSpPr/>
          <p:nvPr/>
        </p:nvSpPr>
        <p:spPr>
          <a:xfrm>
            <a:off x="1321356" y="4733687"/>
            <a:ext cx="11987689" cy="790099"/>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5E0DF"/>
                </a:solidFill>
                <a:latin typeface="Barlow" pitchFamily="34" charset="0"/>
                <a:ea typeface="Barlow" pitchFamily="34" charset="-122"/>
                <a:cs typeface="Barlow" pitchFamily="34" charset="-120"/>
              </a:rPr>
              <a:t>Decision</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Shifted to OpenAI API integration for faster computation (30–40 seconds), balancing cost with efficiency for real-time usability.</a:t>
            </a:r>
            <a:endParaRPr lang="en-US" sz="1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1321356" y="339447"/>
            <a:ext cx="3720108" cy="289441"/>
          </a:xfrm>
          <a:prstGeom prst="rect">
            <a:avLst/>
          </a:prstGeom>
          <a:noFill/>
          <a:ln/>
        </p:spPr>
        <p:txBody>
          <a:bodyPr wrap="none" lIns="0" tIns="0" rIns="0" bIns="0" rtlCol="0" anchor="t"/>
          <a:lstStyle/>
          <a:p>
            <a:pPr algn="l" indent="0" marL="0">
              <a:lnSpc>
                <a:spcPts val="2150"/>
              </a:lnSpc>
              <a:buNone/>
            </a:pPr>
            <a:r>
              <a:rPr lang="en-US" sz="1700" dirty="0">
                <a:solidFill>
                  <a:srgbClr val="000000"/>
                </a:solidFill>
                <a:latin typeface="Barlow Medium" pitchFamily="34" charset="0"/>
                <a:ea typeface="Barlow Medium" pitchFamily="34" charset="-122"/>
                <a:cs typeface="Barlow Medium" pitchFamily="34" charset="-120"/>
              </a:rPr>
              <a:t>🤝</a:t>
            </a:r>
            <a:pPr algn="l" indent="0" marL="0">
              <a:lnSpc>
                <a:spcPts val="2150"/>
              </a:lnSpc>
              <a:buNone/>
            </a:pPr>
            <a:r>
              <a:rPr lang="en-US" sz="1700" dirty="0">
                <a:solidFill>
                  <a:srgbClr val="FFFFFF"/>
                </a:solidFill>
                <a:latin typeface="Barlow Medium" pitchFamily="34" charset="0"/>
                <a:ea typeface="Barlow Medium" pitchFamily="34" charset="-122"/>
                <a:cs typeface="Barlow Medium" pitchFamily="34" charset="-120"/>
              </a:rPr>
              <a:t> </a:t>
            </a:r>
            <a:pPr algn="l" indent="0" marL="0">
              <a:lnSpc>
                <a:spcPts val="2150"/>
              </a:lnSpc>
              <a:buNone/>
            </a:pPr>
            <a:r>
              <a:rPr lang="en-US" sz="1700" b="1" dirty="0">
                <a:solidFill>
                  <a:srgbClr val="FFFFFF"/>
                </a:solidFill>
                <a:latin typeface="Barlow Medium" pitchFamily="34" charset="0"/>
                <a:ea typeface="Barlow Medium" pitchFamily="34" charset="-122"/>
                <a:cs typeface="Barlow Medium" pitchFamily="34" charset="-120"/>
              </a:rPr>
              <a:t>Initial Knowledge Graph Challenges</a:t>
            </a:r>
            <a:endParaRPr lang="en-US" sz="1700" dirty="0"/>
          </a:p>
        </p:txBody>
      </p:sp>
      <p:pic>
        <p:nvPicPr>
          <p:cNvPr id="3" name="Image 0" descr="preencoded.png">    </p:cNvPr>
          <p:cNvPicPr>
            <a:picLocks noChangeAspect="1"/>
          </p:cNvPicPr>
          <p:nvPr/>
        </p:nvPicPr>
        <p:blipFill>
          <a:blip r:embed="rId1"/>
          <a:stretch>
            <a:fillRect/>
          </a:stretch>
        </p:blipFill>
        <p:spPr>
          <a:xfrm>
            <a:off x="5564743" y="875705"/>
            <a:ext cx="3500795" cy="4019669"/>
          </a:xfrm>
          <a:prstGeom prst="rect">
            <a:avLst/>
          </a:prstGeom>
        </p:spPr>
      </p:pic>
      <p:pic>
        <p:nvPicPr>
          <p:cNvPr id="4" name="Image 1" descr="preencoded.png">    </p:cNvPr>
          <p:cNvPicPr>
            <a:picLocks noChangeAspect="1"/>
          </p:cNvPicPr>
          <p:nvPr/>
        </p:nvPicPr>
        <p:blipFill>
          <a:blip r:embed="rId2"/>
          <a:stretch>
            <a:fillRect/>
          </a:stretch>
        </p:blipFill>
        <p:spPr>
          <a:xfrm>
            <a:off x="1321356" y="5034201"/>
            <a:ext cx="11987689" cy="4301609"/>
          </a:xfrm>
          <a:prstGeom prst="rect">
            <a:avLst/>
          </a:prstGeom>
        </p:spPr>
      </p:pic>
      <p:sp>
        <p:nvSpPr>
          <p:cNvPr id="5" name="Text 1"/>
          <p:cNvSpPr/>
          <p:nvPr/>
        </p:nvSpPr>
        <p:spPr>
          <a:xfrm>
            <a:off x="1321356" y="9474637"/>
            <a:ext cx="11987689" cy="197525"/>
          </a:xfrm>
          <a:prstGeom prst="rect">
            <a:avLst/>
          </a:prstGeom>
          <a:noFill/>
          <a:ln/>
        </p:spPr>
        <p:txBody>
          <a:bodyPr wrap="none" lIns="0" tIns="0" rIns="0" bIns="0" rtlCol="0" anchor="t"/>
          <a:lstStyle/>
          <a:p>
            <a:pPr algn="l" indent="0" marL="0">
              <a:lnSpc>
                <a:spcPts val="1550"/>
              </a:lnSpc>
              <a:buNone/>
            </a:pPr>
            <a:endParaRPr lang="en-US" sz="950" dirty="0"/>
          </a:p>
        </p:txBody>
      </p:sp>
      <p:sp>
        <p:nvSpPr>
          <p:cNvPr id="6" name="Text 2"/>
          <p:cNvSpPr/>
          <p:nvPr/>
        </p:nvSpPr>
        <p:spPr>
          <a:xfrm>
            <a:off x="1321356" y="9810988"/>
            <a:ext cx="11987689"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Barlow" pitchFamily="34" charset="0"/>
                <a:ea typeface="Barlow" pitchFamily="34" charset="-122"/>
                <a:cs typeface="Barlow" pitchFamily="34" charset="-120"/>
              </a:rPr>
              <a:t>Challenge</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a:t>
            </a:r>
            <a:endParaRPr lang="en-US" sz="950" dirty="0"/>
          </a:p>
        </p:txBody>
      </p:sp>
      <p:sp>
        <p:nvSpPr>
          <p:cNvPr id="7" name="Text 3"/>
          <p:cNvSpPr/>
          <p:nvPr/>
        </p:nvSpPr>
        <p:spPr>
          <a:xfrm>
            <a:off x="1321356" y="10051613"/>
            <a:ext cx="11987689" cy="19752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E5E0DF"/>
                </a:solidFill>
                <a:latin typeface="Barlow" pitchFamily="34" charset="0"/>
                <a:ea typeface="Barlow" pitchFamily="34" charset="-122"/>
                <a:cs typeface="Barlow" pitchFamily="34" charset="-120"/>
              </a:rPr>
              <a:t>Try LLMGraphTransformer and Neo4j Runway's automatic graph-building produced suboptimal nodes and relationships.</a:t>
            </a:r>
            <a:endParaRPr lang="en-US" sz="950" dirty="0"/>
          </a:p>
        </p:txBody>
      </p:sp>
      <p:sp>
        <p:nvSpPr>
          <p:cNvPr id="8" name="Text 4"/>
          <p:cNvSpPr/>
          <p:nvPr/>
        </p:nvSpPr>
        <p:spPr>
          <a:xfrm>
            <a:off x="1321356" y="10292239"/>
            <a:ext cx="11987689" cy="197525"/>
          </a:xfrm>
          <a:prstGeom prst="rect">
            <a:avLst/>
          </a:prstGeom>
          <a:noFill/>
          <a:ln/>
        </p:spPr>
        <p:txBody>
          <a:bodyPr wrap="none" lIns="0" tIns="0" rIns="0" bIns="0" rtlCol="0" anchor="t"/>
          <a:lstStyle/>
          <a:p>
            <a:pPr algn="l" lvl="1" marL="685800" indent="-342900">
              <a:lnSpc>
                <a:spcPts val="1550"/>
              </a:lnSpc>
              <a:buSzPct val="100000"/>
              <a:buChar char="•"/>
            </a:pPr>
            <a:r>
              <a:rPr lang="en-US" sz="950" dirty="0">
                <a:solidFill>
                  <a:srgbClr val="E5E0DF"/>
                </a:solidFill>
                <a:latin typeface="Barlow" pitchFamily="34" charset="0"/>
                <a:ea typeface="Barlow" pitchFamily="34" charset="-122"/>
                <a:cs typeface="Barlow" pitchFamily="34" charset="-120"/>
              </a:rPr>
              <a:t>Query Data in Knowledge Graph was also an challenge where we implemented with RetrievalQA Chain and GraphCypherQAChain</a:t>
            </a:r>
            <a:endParaRPr lang="en-US" sz="950" dirty="0"/>
          </a:p>
        </p:txBody>
      </p:sp>
      <p:sp>
        <p:nvSpPr>
          <p:cNvPr id="9" name="Text 5"/>
          <p:cNvSpPr/>
          <p:nvPr/>
        </p:nvSpPr>
        <p:spPr>
          <a:xfrm>
            <a:off x="1321356" y="10532864"/>
            <a:ext cx="11987689"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Barlow" pitchFamily="34" charset="0"/>
                <a:ea typeface="Barlow" pitchFamily="34" charset="-122"/>
                <a:cs typeface="Barlow" pitchFamily="34" charset="-120"/>
              </a:rPr>
              <a:t>Decision</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Adopted a manual approach to improve entity extraction, triplet generation, and Cypher query creation, resulting in a more robust knowledge graph.</a:t>
            </a:r>
            <a:endParaRPr lang="en-US" sz="9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1201579"/>
            <a:ext cx="5486400" cy="685800"/>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References</a:t>
            </a:r>
            <a:endParaRPr lang="en-US" sz="4300" dirty="0"/>
          </a:p>
        </p:txBody>
      </p:sp>
      <p:sp>
        <p:nvSpPr>
          <p:cNvPr id="4" name="Shape 1"/>
          <p:cNvSpPr/>
          <p:nvPr/>
        </p:nvSpPr>
        <p:spPr>
          <a:xfrm>
            <a:off x="864037" y="2535317"/>
            <a:ext cx="555427" cy="555427"/>
          </a:xfrm>
          <a:prstGeom prst="roundRect">
            <a:avLst>
              <a:gd name="adj" fmla="val 18669"/>
            </a:avLst>
          </a:prstGeom>
          <a:solidFill>
            <a:srgbClr val="790709"/>
          </a:solidFill>
          <a:ln w="15240">
            <a:solidFill>
              <a:srgbClr val="922022"/>
            </a:solidFill>
            <a:prstDash val="solid"/>
          </a:ln>
        </p:spPr>
      </p:sp>
      <p:sp>
        <p:nvSpPr>
          <p:cNvPr id="5" name="Text 2"/>
          <p:cNvSpPr/>
          <p:nvPr/>
        </p:nvSpPr>
        <p:spPr>
          <a:xfrm>
            <a:off x="1083826" y="2648426"/>
            <a:ext cx="115848" cy="329208"/>
          </a:xfrm>
          <a:prstGeom prst="rect">
            <a:avLst/>
          </a:prstGeom>
          <a:noFill/>
          <a:ln/>
        </p:spPr>
        <p:txBody>
          <a:bodyPr wrap="none" lIns="0" tIns="0" rIns="0" bIns="0" rtlCol="0" anchor="t"/>
          <a:lstStyle/>
          <a:p>
            <a:pPr algn="ctr" indent="0" marL="0">
              <a:lnSpc>
                <a:spcPts val="2550"/>
              </a:lnSpc>
              <a:buNone/>
            </a:pPr>
            <a:r>
              <a:rPr lang="en-US" sz="2550" dirty="0">
                <a:solidFill>
                  <a:srgbClr val="E5E0DF"/>
                </a:solidFill>
                <a:latin typeface="Barlow Medium" pitchFamily="34" charset="0"/>
                <a:ea typeface="Barlow Medium" pitchFamily="34" charset="-122"/>
                <a:cs typeface="Barlow Medium" pitchFamily="34" charset="-120"/>
              </a:rPr>
              <a:t>1</a:t>
            </a:r>
            <a:endParaRPr lang="en-US" sz="2550" dirty="0"/>
          </a:p>
        </p:txBody>
      </p:sp>
      <p:sp>
        <p:nvSpPr>
          <p:cNvPr id="6" name="Text 3"/>
          <p:cNvSpPr/>
          <p:nvPr/>
        </p:nvSpPr>
        <p:spPr>
          <a:xfrm>
            <a:off x="1666280" y="2535317"/>
            <a:ext cx="6613684" cy="822960"/>
          </a:xfrm>
          <a:prstGeom prst="rect">
            <a:avLst/>
          </a:prstGeom>
          <a:noFill/>
          <a:ln/>
        </p:spPr>
        <p:txBody>
          <a:bodyPr wrap="square" lIns="0" tIns="0" rIns="0" bIns="0" rtlCol="0" anchor="t"/>
          <a:lstStyle/>
          <a:p>
            <a:pPr indent="0" marL="0">
              <a:lnSpc>
                <a:spcPts val="3200"/>
              </a:lnSpc>
              <a:buNone/>
            </a:pPr>
            <a:r>
              <a:rPr lang="en-US" sz="2550" dirty="0">
                <a:solidFill>
                  <a:srgbClr val="E5E0DF"/>
                </a:solidFill>
                <a:latin typeface="Barlow Medium" pitchFamily="34" charset="0"/>
                <a:ea typeface="Barlow Medium" pitchFamily="34" charset="-122"/>
                <a:cs typeface="Barlow Medium" pitchFamily="34" charset="-120"/>
              </a:rPr>
              <a:t>​​</a:t>
            </a:r>
            <a:pPr indent="0" marL="0">
              <a:lnSpc>
                <a:spcPts val="3200"/>
              </a:lnSpc>
              <a:buNone/>
            </a:pPr>
            <a:r>
              <a:rPr lang="en-US" sz="2550" u="sng" dirty="0">
                <a:solidFill>
                  <a:srgbClr val="F65F62"/>
                </a:solidFill>
                <a:latin typeface="Barlow Medium" pitchFamily="34" charset="0"/>
                <a:ea typeface="Barlow Medium" pitchFamily="34" charset="-122"/>
                <a:cs typeface="Barlow Medium"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https://www.expedia.com/newsroom/eg-path-to-purchase-research/</a:t>
            </a:r>
            <a:pPr indent="0" marL="0">
              <a:lnSpc>
                <a:spcPts val="3200"/>
              </a:lnSpc>
              <a:buNone/>
            </a:pPr>
            <a:r>
              <a:rPr lang="en-US" sz="2550" dirty="0">
                <a:solidFill>
                  <a:srgbClr val="E5E0DF"/>
                </a:solidFill>
                <a:latin typeface="Barlow Medium" pitchFamily="34" charset="0"/>
                <a:ea typeface="Barlow Medium" pitchFamily="34" charset="-122"/>
                <a:cs typeface="Barlow Medium" pitchFamily="34" charset="-120"/>
              </a:rPr>
              <a:t>​​</a:t>
            </a:r>
            <a:endParaRPr lang="en-US" sz="2550" dirty="0"/>
          </a:p>
        </p:txBody>
      </p:sp>
      <p:sp>
        <p:nvSpPr>
          <p:cNvPr id="7" name="Shape 4"/>
          <p:cNvSpPr/>
          <p:nvPr/>
        </p:nvSpPr>
        <p:spPr>
          <a:xfrm>
            <a:off x="864037" y="3892868"/>
            <a:ext cx="555427" cy="555427"/>
          </a:xfrm>
          <a:prstGeom prst="roundRect">
            <a:avLst>
              <a:gd name="adj" fmla="val 18669"/>
            </a:avLst>
          </a:prstGeom>
          <a:solidFill>
            <a:srgbClr val="790709"/>
          </a:solidFill>
          <a:ln w="15240">
            <a:solidFill>
              <a:srgbClr val="922022"/>
            </a:solidFill>
            <a:prstDash val="solid"/>
          </a:ln>
        </p:spPr>
      </p:sp>
      <p:sp>
        <p:nvSpPr>
          <p:cNvPr id="8" name="Text 5"/>
          <p:cNvSpPr/>
          <p:nvPr/>
        </p:nvSpPr>
        <p:spPr>
          <a:xfrm>
            <a:off x="1052155" y="4005977"/>
            <a:ext cx="179070" cy="329208"/>
          </a:xfrm>
          <a:prstGeom prst="rect">
            <a:avLst/>
          </a:prstGeom>
          <a:noFill/>
          <a:ln/>
        </p:spPr>
        <p:txBody>
          <a:bodyPr wrap="none" lIns="0" tIns="0" rIns="0" bIns="0" rtlCol="0" anchor="t"/>
          <a:lstStyle/>
          <a:p>
            <a:pPr algn="ctr" indent="0" marL="0">
              <a:lnSpc>
                <a:spcPts val="2550"/>
              </a:lnSpc>
              <a:buNone/>
            </a:pPr>
            <a:r>
              <a:rPr lang="en-US" sz="2550" dirty="0">
                <a:solidFill>
                  <a:srgbClr val="E5E0DF"/>
                </a:solidFill>
                <a:latin typeface="Barlow Medium" pitchFamily="34" charset="0"/>
                <a:ea typeface="Barlow Medium" pitchFamily="34" charset="-122"/>
                <a:cs typeface="Barlow Medium" pitchFamily="34" charset="-120"/>
              </a:rPr>
              <a:t>2</a:t>
            </a:r>
            <a:endParaRPr lang="en-US" sz="2550" dirty="0"/>
          </a:p>
        </p:txBody>
      </p:sp>
      <p:sp>
        <p:nvSpPr>
          <p:cNvPr id="9" name="Text 6"/>
          <p:cNvSpPr/>
          <p:nvPr/>
        </p:nvSpPr>
        <p:spPr>
          <a:xfrm>
            <a:off x="1666280" y="3892868"/>
            <a:ext cx="6613684" cy="1234440"/>
          </a:xfrm>
          <a:prstGeom prst="rect">
            <a:avLst/>
          </a:prstGeom>
          <a:noFill/>
          <a:ln/>
        </p:spPr>
        <p:txBody>
          <a:bodyPr wrap="square" lIns="0" tIns="0" rIns="0" bIns="0" rtlCol="0" anchor="t"/>
          <a:lstStyle/>
          <a:p>
            <a:pPr indent="0" marL="0">
              <a:lnSpc>
                <a:spcPts val="3200"/>
              </a:lnSpc>
              <a:buNone/>
            </a:pPr>
            <a:r>
              <a:rPr lang="en-US" sz="2550" dirty="0">
                <a:solidFill>
                  <a:srgbClr val="E5E0DF"/>
                </a:solidFill>
                <a:latin typeface="Barlow Medium" pitchFamily="34" charset="0"/>
                <a:ea typeface="Barlow Medium" pitchFamily="34" charset="-122"/>
                <a:cs typeface="Barlow Medium" pitchFamily="34" charset="-120"/>
              </a:rPr>
              <a:t>​</a:t>
            </a:r>
            <a:pPr indent="0" marL="0">
              <a:lnSpc>
                <a:spcPts val="3200"/>
              </a:lnSpc>
              <a:buNone/>
            </a:pPr>
            <a:r>
              <a:rPr lang="en-US" sz="2550" u="sng" dirty="0">
                <a:solidFill>
                  <a:srgbClr val="F65F62"/>
                </a:solidFill>
                <a:latin typeface="Barlow Medium" pitchFamily="34" charset="0"/>
                <a:ea typeface="Barlow Medium" pitchFamily="34" charset="-122"/>
                <a:cs typeface="Barlow Medium"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https://www.phocuswire.com/how-generative-ai-can-tackle-information-overload-empower-travelers</a:t>
            </a:r>
            <a:endParaRPr lang="en-US" sz="2550" dirty="0"/>
          </a:p>
        </p:txBody>
      </p:sp>
      <p:sp>
        <p:nvSpPr>
          <p:cNvPr id="10" name="Text 7"/>
          <p:cNvSpPr/>
          <p:nvPr/>
        </p:nvSpPr>
        <p:spPr>
          <a:xfrm>
            <a:off x="1666280" y="5275421"/>
            <a:ext cx="6613684" cy="395049"/>
          </a:xfrm>
          <a:prstGeom prst="rect">
            <a:avLst/>
          </a:prstGeom>
          <a:noFill/>
          <a:ln/>
        </p:spPr>
        <p:txBody>
          <a:bodyPr wrap="none" lIns="0" tIns="0" rIns="0" bIns="0" rtlCol="0" anchor="t"/>
          <a:lstStyle/>
          <a:p>
            <a:pPr indent="0" marL="0">
              <a:lnSpc>
                <a:spcPts val="3100"/>
              </a:lnSpc>
              <a:buNone/>
            </a:pPr>
            <a:endParaRPr lang="en-US" sz="1900" dirty="0"/>
          </a:p>
        </p:txBody>
      </p:sp>
      <p:sp>
        <p:nvSpPr>
          <p:cNvPr id="11" name="Shape 8"/>
          <p:cNvSpPr/>
          <p:nvPr/>
        </p:nvSpPr>
        <p:spPr>
          <a:xfrm>
            <a:off x="864037" y="6194941"/>
            <a:ext cx="555427" cy="555427"/>
          </a:xfrm>
          <a:prstGeom prst="roundRect">
            <a:avLst>
              <a:gd name="adj" fmla="val 18669"/>
            </a:avLst>
          </a:prstGeom>
          <a:solidFill>
            <a:srgbClr val="790709"/>
          </a:solidFill>
          <a:ln w="15240">
            <a:solidFill>
              <a:srgbClr val="922022"/>
            </a:solidFill>
            <a:prstDash val="solid"/>
          </a:ln>
        </p:spPr>
      </p:sp>
      <p:sp>
        <p:nvSpPr>
          <p:cNvPr id="12" name="Text 9"/>
          <p:cNvSpPr/>
          <p:nvPr/>
        </p:nvSpPr>
        <p:spPr>
          <a:xfrm>
            <a:off x="1055489" y="6308050"/>
            <a:ext cx="172522" cy="329208"/>
          </a:xfrm>
          <a:prstGeom prst="rect">
            <a:avLst/>
          </a:prstGeom>
          <a:noFill/>
          <a:ln/>
        </p:spPr>
        <p:txBody>
          <a:bodyPr wrap="none" lIns="0" tIns="0" rIns="0" bIns="0" rtlCol="0" anchor="t"/>
          <a:lstStyle/>
          <a:p>
            <a:pPr algn="ctr" indent="0" marL="0">
              <a:lnSpc>
                <a:spcPts val="2550"/>
              </a:lnSpc>
              <a:buNone/>
            </a:pPr>
            <a:r>
              <a:rPr lang="en-US" sz="2550" dirty="0">
                <a:solidFill>
                  <a:srgbClr val="E5E0DF"/>
                </a:solidFill>
                <a:latin typeface="Barlow Medium" pitchFamily="34" charset="0"/>
                <a:ea typeface="Barlow Medium" pitchFamily="34" charset="-122"/>
                <a:cs typeface="Barlow Medium" pitchFamily="34" charset="-120"/>
              </a:rPr>
              <a:t>3</a:t>
            </a:r>
            <a:endParaRPr lang="en-US" sz="2550" dirty="0"/>
          </a:p>
        </p:txBody>
      </p:sp>
      <p:sp>
        <p:nvSpPr>
          <p:cNvPr id="13" name="Text 10"/>
          <p:cNvSpPr/>
          <p:nvPr/>
        </p:nvSpPr>
        <p:spPr>
          <a:xfrm>
            <a:off x="1666280" y="6194941"/>
            <a:ext cx="6613684" cy="395049"/>
          </a:xfrm>
          <a:prstGeom prst="rect">
            <a:avLst/>
          </a:prstGeom>
          <a:noFill/>
          <a:ln/>
        </p:spPr>
        <p:txBody>
          <a:bodyPr wrap="none" lIns="0" tIns="0" rIns="0" bIns="0" rtlCol="0" anchor="t"/>
          <a:lstStyle/>
          <a:p>
            <a:pPr indent="0" marL="0">
              <a:lnSpc>
                <a:spcPts val="3100"/>
              </a:lnSpc>
              <a:buNone/>
            </a:pPr>
            <a:r>
              <a:rPr lang="en-US" sz="1900" u="sng" dirty="0">
                <a:solidFill>
                  <a:srgbClr val="F65F62"/>
                </a:solidFill>
                <a:latin typeface="Barlow" pitchFamily="34" charset="0"/>
                <a:ea typeface="Barlow" pitchFamily="34" charset="-122"/>
                <a:cs typeface="Barlow" pitchFamily="34" charset="-120"/>
                <a:hlinkClick r:id="rId4" invalidUrl="" action="" tgtFrame="" tooltip="" history="1" highlightClick="0" endSnd="0">
                  <a:extLst>
                    <a:ext uri="{A12FA001-AC4F-418D-AE19-62706E023703}">
                      <ahyp:hlinkClr xmlns:ahyp="http://schemas.microsoft.com/office/drawing/2018/hyperlinkcolor" val="tx"/>
                    </a:ext>
                  </a:extLst>
                </a:hlinkClick>
              </a:rPr>
              <a:t>Build a basic LLM chat app - Streamlit Docs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321356" y="485656"/>
            <a:ext cx="3925133" cy="490657"/>
          </a:xfrm>
          <a:prstGeom prst="rect">
            <a:avLst/>
          </a:prstGeom>
          <a:noFill/>
          <a:ln/>
        </p:spPr>
        <p:txBody>
          <a:bodyPr wrap="none" lIns="0" tIns="0" rIns="0" bIns="0" rtlCol="0" anchor="t"/>
          <a:lstStyle/>
          <a:p>
            <a:pPr algn="l" indent="0" marL="0">
              <a:lnSpc>
                <a:spcPts val="3850"/>
              </a:lnSpc>
              <a:buNone/>
            </a:pPr>
            <a:r>
              <a:rPr lang="en-US" sz="3050" dirty="0">
                <a:solidFill>
                  <a:srgbClr val="FFFFFF"/>
                </a:solidFill>
                <a:latin typeface="Barlow Medium" pitchFamily="34" charset="0"/>
                <a:ea typeface="Barlow Medium" pitchFamily="34" charset="-122"/>
                <a:cs typeface="Barlow Medium" pitchFamily="34" charset="-120"/>
              </a:rPr>
              <a:t>Introduction</a:t>
            </a:r>
            <a:endParaRPr lang="en-US" sz="3050" dirty="0"/>
          </a:p>
        </p:txBody>
      </p:sp>
      <p:pic>
        <p:nvPicPr>
          <p:cNvPr id="3" name="Image 0" descr="preencoded.png">    </p:cNvPr>
          <p:cNvPicPr>
            <a:picLocks noChangeAspect="1"/>
          </p:cNvPicPr>
          <p:nvPr/>
        </p:nvPicPr>
        <p:blipFill>
          <a:blip r:embed="rId1"/>
          <a:stretch>
            <a:fillRect/>
          </a:stretch>
        </p:blipFill>
        <p:spPr>
          <a:xfrm>
            <a:off x="1321356" y="1329571"/>
            <a:ext cx="2798207" cy="2798207"/>
          </a:xfrm>
          <a:prstGeom prst="rect">
            <a:avLst/>
          </a:prstGeom>
        </p:spPr>
      </p:pic>
      <p:sp>
        <p:nvSpPr>
          <p:cNvPr id="4" name="Text 1"/>
          <p:cNvSpPr/>
          <p:nvPr/>
        </p:nvSpPr>
        <p:spPr>
          <a:xfrm>
            <a:off x="1321356" y="4348520"/>
            <a:ext cx="2798207" cy="392430"/>
          </a:xfrm>
          <a:prstGeom prst="rect">
            <a:avLst/>
          </a:prstGeom>
          <a:noFill/>
          <a:ln/>
        </p:spPr>
        <p:txBody>
          <a:bodyPr wrap="none" lIns="0" tIns="0" rIns="0" bIns="0" rtlCol="0" anchor="t"/>
          <a:lstStyle/>
          <a:p>
            <a:pPr algn="ctr" indent="0" marL="0">
              <a:lnSpc>
                <a:spcPts val="3050"/>
              </a:lnSpc>
              <a:buNone/>
            </a:pPr>
            <a:r>
              <a:rPr lang="en-US" sz="2450" dirty="0">
                <a:solidFill>
                  <a:srgbClr val="E5E0DF"/>
                </a:solidFill>
                <a:latin typeface="Barlow Medium" pitchFamily="34" charset="0"/>
                <a:ea typeface="Barlow Medium" pitchFamily="34" charset="-122"/>
                <a:cs typeface="Barlow Medium" pitchFamily="34" charset="-120"/>
              </a:rPr>
              <a:t>Darshil Shah</a:t>
            </a:r>
            <a:endParaRPr lang="en-US" sz="2450" dirty="0"/>
          </a:p>
        </p:txBody>
      </p:sp>
      <p:pic>
        <p:nvPicPr>
          <p:cNvPr id="5" name="Image 1" descr="preencoded.png">    </p:cNvPr>
          <p:cNvPicPr>
            <a:picLocks noChangeAspect="1"/>
          </p:cNvPicPr>
          <p:nvPr/>
        </p:nvPicPr>
        <p:blipFill>
          <a:blip r:embed="rId2"/>
          <a:stretch>
            <a:fillRect/>
          </a:stretch>
        </p:blipFill>
        <p:spPr>
          <a:xfrm>
            <a:off x="4384477" y="1329571"/>
            <a:ext cx="2798207" cy="2798207"/>
          </a:xfrm>
          <a:prstGeom prst="rect">
            <a:avLst/>
          </a:prstGeom>
        </p:spPr>
      </p:pic>
      <p:sp>
        <p:nvSpPr>
          <p:cNvPr id="6" name="Text 2"/>
          <p:cNvSpPr/>
          <p:nvPr/>
        </p:nvSpPr>
        <p:spPr>
          <a:xfrm>
            <a:off x="4384477" y="4348520"/>
            <a:ext cx="2798207" cy="392430"/>
          </a:xfrm>
          <a:prstGeom prst="rect">
            <a:avLst/>
          </a:prstGeom>
          <a:noFill/>
          <a:ln/>
        </p:spPr>
        <p:txBody>
          <a:bodyPr wrap="none" lIns="0" tIns="0" rIns="0" bIns="0" rtlCol="0" anchor="t"/>
          <a:lstStyle/>
          <a:p>
            <a:pPr algn="ctr" indent="0" marL="0">
              <a:lnSpc>
                <a:spcPts val="3050"/>
              </a:lnSpc>
              <a:buNone/>
            </a:pPr>
            <a:r>
              <a:rPr lang="en-US" sz="2450" dirty="0">
                <a:solidFill>
                  <a:srgbClr val="E5E0DF"/>
                </a:solidFill>
                <a:latin typeface="Barlow Medium" pitchFamily="34" charset="0"/>
                <a:ea typeface="Barlow Medium" pitchFamily="34" charset="-122"/>
                <a:cs typeface="Barlow Medium" pitchFamily="34" charset="-120"/>
              </a:rPr>
              <a:t>Ishan </a:t>
            </a:r>
            <a:endParaRPr lang="en-US" sz="2450" dirty="0"/>
          </a:p>
        </p:txBody>
      </p:sp>
      <p:sp>
        <p:nvSpPr>
          <p:cNvPr id="7" name="Text 3"/>
          <p:cNvSpPr/>
          <p:nvPr/>
        </p:nvSpPr>
        <p:spPr>
          <a:xfrm>
            <a:off x="4384477" y="4846915"/>
            <a:ext cx="2798207" cy="392430"/>
          </a:xfrm>
          <a:prstGeom prst="rect">
            <a:avLst/>
          </a:prstGeom>
          <a:noFill/>
          <a:ln/>
        </p:spPr>
        <p:txBody>
          <a:bodyPr wrap="none" lIns="0" tIns="0" rIns="0" bIns="0" rtlCol="0" anchor="t"/>
          <a:lstStyle/>
          <a:p>
            <a:pPr algn="ctr" indent="0" marL="0">
              <a:lnSpc>
                <a:spcPts val="3050"/>
              </a:lnSpc>
              <a:buNone/>
            </a:pPr>
            <a:r>
              <a:rPr lang="en-US" sz="2450" dirty="0">
                <a:solidFill>
                  <a:srgbClr val="E5E0DF"/>
                </a:solidFill>
                <a:latin typeface="Barlow Medium" pitchFamily="34" charset="0"/>
                <a:ea typeface="Barlow Medium" pitchFamily="34" charset="-122"/>
                <a:cs typeface="Barlow Medium" pitchFamily="34" charset="-120"/>
              </a:rPr>
              <a:t>Joshi</a:t>
            </a:r>
            <a:endParaRPr lang="en-US" sz="2450" dirty="0"/>
          </a:p>
        </p:txBody>
      </p:sp>
      <p:pic>
        <p:nvPicPr>
          <p:cNvPr id="8" name="Image 2" descr="preencoded.png">    </p:cNvPr>
          <p:cNvPicPr>
            <a:picLocks noChangeAspect="1"/>
          </p:cNvPicPr>
          <p:nvPr/>
        </p:nvPicPr>
        <p:blipFill>
          <a:blip r:embed="rId3"/>
          <a:stretch>
            <a:fillRect/>
          </a:stretch>
        </p:blipFill>
        <p:spPr>
          <a:xfrm>
            <a:off x="7447598" y="1329571"/>
            <a:ext cx="2798207" cy="2798207"/>
          </a:xfrm>
          <a:prstGeom prst="rect">
            <a:avLst/>
          </a:prstGeom>
        </p:spPr>
      </p:pic>
      <p:sp>
        <p:nvSpPr>
          <p:cNvPr id="9" name="Text 4"/>
          <p:cNvSpPr/>
          <p:nvPr/>
        </p:nvSpPr>
        <p:spPr>
          <a:xfrm>
            <a:off x="7447598" y="4348520"/>
            <a:ext cx="2798207" cy="392430"/>
          </a:xfrm>
          <a:prstGeom prst="rect">
            <a:avLst/>
          </a:prstGeom>
          <a:noFill/>
          <a:ln/>
        </p:spPr>
        <p:txBody>
          <a:bodyPr wrap="none" lIns="0" tIns="0" rIns="0" bIns="0" rtlCol="0" anchor="t"/>
          <a:lstStyle/>
          <a:p>
            <a:pPr algn="ctr" indent="0" marL="0">
              <a:lnSpc>
                <a:spcPts val="3050"/>
              </a:lnSpc>
              <a:buNone/>
            </a:pPr>
            <a:r>
              <a:rPr lang="en-US" sz="2450" dirty="0">
                <a:solidFill>
                  <a:srgbClr val="E5E0DF"/>
                </a:solidFill>
                <a:latin typeface="Barlow Medium" pitchFamily="34" charset="0"/>
                <a:ea typeface="Barlow Medium" pitchFamily="34" charset="-122"/>
                <a:cs typeface="Barlow Medium" pitchFamily="34" charset="-120"/>
              </a:rPr>
              <a:t>Mitesh Singh</a:t>
            </a:r>
            <a:endParaRPr lang="en-US" sz="2450" dirty="0"/>
          </a:p>
        </p:txBody>
      </p:sp>
      <p:pic>
        <p:nvPicPr>
          <p:cNvPr id="10" name="Image 3" descr="preencoded.png">    </p:cNvPr>
          <p:cNvPicPr>
            <a:picLocks noChangeAspect="1"/>
          </p:cNvPicPr>
          <p:nvPr/>
        </p:nvPicPr>
        <p:blipFill>
          <a:blip r:embed="rId4"/>
          <a:stretch>
            <a:fillRect/>
          </a:stretch>
        </p:blipFill>
        <p:spPr>
          <a:xfrm>
            <a:off x="10510718" y="1329571"/>
            <a:ext cx="2798326" cy="2798326"/>
          </a:xfrm>
          <a:prstGeom prst="rect">
            <a:avLst/>
          </a:prstGeom>
        </p:spPr>
      </p:pic>
      <p:sp>
        <p:nvSpPr>
          <p:cNvPr id="11" name="Text 5"/>
          <p:cNvSpPr/>
          <p:nvPr/>
        </p:nvSpPr>
        <p:spPr>
          <a:xfrm>
            <a:off x="10510718" y="4348639"/>
            <a:ext cx="2798326" cy="392430"/>
          </a:xfrm>
          <a:prstGeom prst="rect">
            <a:avLst/>
          </a:prstGeom>
          <a:noFill/>
          <a:ln/>
        </p:spPr>
        <p:txBody>
          <a:bodyPr wrap="none" lIns="0" tIns="0" rIns="0" bIns="0" rtlCol="0" anchor="t"/>
          <a:lstStyle/>
          <a:p>
            <a:pPr algn="ctr" indent="0" marL="0">
              <a:lnSpc>
                <a:spcPts val="3050"/>
              </a:lnSpc>
              <a:buNone/>
            </a:pPr>
            <a:r>
              <a:rPr lang="en-US" sz="2450" dirty="0">
                <a:solidFill>
                  <a:srgbClr val="E5E0DF"/>
                </a:solidFill>
                <a:latin typeface="Barlow Medium" pitchFamily="34" charset="0"/>
                <a:ea typeface="Barlow Medium" pitchFamily="34" charset="-122"/>
                <a:cs typeface="Barlow Medium" pitchFamily="34" charset="-120"/>
              </a:rPr>
              <a:t>Prarthana Shetty</a:t>
            </a:r>
            <a:endParaRPr lang="en-US" sz="2450" dirty="0"/>
          </a:p>
        </p:txBody>
      </p:sp>
      <p:sp>
        <p:nvSpPr>
          <p:cNvPr id="12" name="Text 6"/>
          <p:cNvSpPr/>
          <p:nvPr/>
        </p:nvSpPr>
        <p:spPr>
          <a:xfrm>
            <a:off x="1321356" y="5438061"/>
            <a:ext cx="11987689" cy="353139"/>
          </a:xfrm>
          <a:prstGeom prst="rect">
            <a:avLst/>
          </a:prstGeom>
          <a:noFill/>
          <a:ln/>
        </p:spPr>
        <p:txBody>
          <a:bodyPr wrap="none" lIns="0" tIns="0" rIns="0" bIns="0" rtlCol="0" anchor="t"/>
          <a:lstStyle/>
          <a:p>
            <a:pPr algn="l" indent="0" marL="0">
              <a:lnSpc>
                <a:spcPts val="2750"/>
              </a:lnSpc>
              <a:buNone/>
            </a:pPr>
            <a:endParaRPr lang="en-US" sz="1700" dirty="0"/>
          </a:p>
        </p:txBody>
      </p:sp>
      <p:pic>
        <p:nvPicPr>
          <p:cNvPr id="13" name="Image 4" descr="preencoded.png">    </p:cNvPr>
          <p:cNvPicPr>
            <a:picLocks noChangeAspect="1"/>
          </p:cNvPicPr>
          <p:nvPr/>
        </p:nvPicPr>
        <p:blipFill>
          <a:blip r:embed="rId5"/>
          <a:stretch>
            <a:fillRect/>
          </a:stretch>
        </p:blipFill>
        <p:spPr>
          <a:xfrm>
            <a:off x="1321356" y="5989915"/>
            <a:ext cx="11987689" cy="949166"/>
          </a:xfrm>
          <a:prstGeom prst="rect">
            <a:avLst/>
          </a:prstGeom>
        </p:spPr>
      </p:pic>
      <p:pic>
        <p:nvPicPr>
          <p:cNvPr id="14" name="Image 5" descr="preencoded.png">    </p:cNvPr>
          <p:cNvPicPr>
            <a:picLocks noChangeAspect="1"/>
          </p:cNvPicPr>
          <p:nvPr/>
        </p:nvPicPr>
        <p:blipFill>
          <a:blip r:embed="rId6"/>
          <a:stretch>
            <a:fillRect/>
          </a:stretch>
        </p:blipFill>
        <p:spPr>
          <a:xfrm>
            <a:off x="1321356" y="7181850"/>
            <a:ext cx="11987689" cy="94916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321356" y="1493044"/>
            <a:ext cx="4389120" cy="571381"/>
          </a:xfrm>
          <a:prstGeom prst="rect">
            <a:avLst/>
          </a:prstGeom>
          <a:noFill/>
          <a:ln/>
        </p:spPr>
        <p:txBody>
          <a:bodyPr wrap="none" lIns="0" tIns="0" rIns="0" bIns="0" rtlCol="0" anchor="t"/>
          <a:lstStyle/>
          <a:p>
            <a:pPr algn="l" indent="0" marL="0">
              <a:lnSpc>
                <a:spcPts val="4300"/>
              </a:lnSpc>
              <a:buNone/>
            </a:pPr>
            <a:r>
              <a:rPr lang="en-US" sz="3450" dirty="0">
                <a:solidFill>
                  <a:srgbClr val="000000"/>
                </a:solidFill>
                <a:latin typeface="Barlow Medium" pitchFamily="34" charset="0"/>
                <a:ea typeface="Barlow Medium" pitchFamily="34" charset="-122"/>
                <a:cs typeface="Barlow Medium" pitchFamily="34" charset="-120"/>
              </a:rPr>
              <a:t>⛰️</a:t>
            </a:r>
            <a:pPr algn="l" indent="0" marL="0">
              <a:lnSpc>
                <a:spcPts val="4300"/>
              </a:lnSpc>
              <a:buNone/>
            </a:pPr>
            <a:r>
              <a:rPr lang="en-US" sz="3450" dirty="0">
                <a:solidFill>
                  <a:srgbClr val="FFFFFF"/>
                </a:solidFill>
                <a:latin typeface="Barlow Medium" pitchFamily="34" charset="0"/>
                <a:ea typeface="Barlow Medium" pitchFamily="34" charset="-122"/>
                <a:cs typeface="Barlow Medium" pitchFamily="34" charset="-120"/>
              </a:rPr>
              <a:t> Problem Statement</a:t>
            </a:r>
            <a:endParaRPr lang="en-US" sz="3450" dirty="0"/>
          </a:p>
        </p:txBody>
      </p:sp>
      <p:sp>
        <p:nvSpPr>
          <p:cNvPr id="3" name="Text 1"/>
          <p:cNvSpPr/>
          <p:nvPr/>
        </p:nvSpPr>
        <p:spPr>
          <a:xfrm>
            <a:off x="1321356" y="2558177"/>
            <a:ext cx="11987689" cy="1580198"/>
          </a:xfrm>
          <a:prstGeom prst="rect">
            <a:avLst/>
          </a:prstGeom>
          <a:noFill/>
          <a:ln/>
        </p:spPr>
        <p:txBody>
          <a:bodyPr wrap="square" lIns="0" tIns="0" rIns="0" bIns="0" rtlCol="0" anchor="t"/>
          <a:lstStyle/>
          <a:p>
            <a:pPr algn="l" indent="0" marL="0">
              <a:lnSpc>
                <a:spcPts val="3100"/>
              </a:lnSpc>
              <a:buNone/>
            </a:pPr>
            <a:r>
              <a:rPr lang="en-US" sz="1900" b="1" dirty="0">
                <a:solidFill>
                  <a:srgbClr val="E5E0DF"/>
                </a:solidFill>
                <a:latin typeface="Barlow" pitchFamily="34" charset="0"/>
                <a:ea typeface="Barlow" pitchFamily="34" charset="-122"/>
                <a:cs typeface="Barlow" pitchFamily="34" charset="-120"/>
              </a:rPr>
              <a:t>Problem Statement:</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Planning a trip is often a time-consuming and overwhelming process, requiring users to sift through scattered information across multiple platforms. Travelers struggle to find personalized recommendations. Our research identified five key challenges in current travel planning:</a:t>
            </a:r>
            <a:endParaRPr lang="en-US" sz="1900" dirty="0"/>
          </a:p>
        </p:txBody>
      </p:sp>
      <p:sp>
        <p:nvSpPr>
          <p:cNvPr id="4" name="Text 2"/>
          <p:cNvSpPr/>
          <p:nvPr/>
        </p:nvSpPr>
        <p:spPr>
          <a:xfrm>
            <a:off x="1321356" y="4416028"/>
            <a:ext cx="11987689"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5E0DF"/>
                </a:solidFill>
                <a:latin typeface="Barlow" pitchFamily="34" charset="0"/>
                <a:ea typeface="Barlow" pitchFamily="34" charset="-122"/>
                <a:cs typeface="Barlow" pitchFamily="34" charset="-120"/>
              </a:rPr>
              <a:t>Average users spend </a:t>
            </a:r>
            <a:pPr algn="l" indent="0" marL="0">
              <a:lnSpc>
                <a:spcPts val="3100"/>
              </a:lnSpc>
              <a:buNone/>
            </a:pPr>
            <a:r>
              <a:rPr lang="en-US" sz="1900" b="1" dirty="0">
                <a:solidFill>
                  <a:srgbClr val="E5E0DF"/>
                </a:solidFill>
                <a:latin typeface="Barlow" pitchFamily="34" charset="0"/>
                <a:ea typeface="Barlow" pitchFamily="34" charset="-122"/>
                <a:cs typeface="Barlow" pitchFamily="34" charset="-120"/>
              </a:rPr>
              <a:t>5-7 hours</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across </a:t>
            </a:r>
            <a:pPr algn="l" indent="0" marL="0">
              <a:lnSpc>
                <a:spcPts val="3100"/>
              </a:lnSpc>
              <a:buNone/>
            </a:pPr>
            <a:r>
              <a:rPr lang="en-US" sz="1900" b="1" dirty="0">
                <a:solidFill>
                  <a:srgbClr val="E5E0DF"/>
                </a:solidFill>
                <a:latin typeface="Barlow" pitchFamily="34" charset="0"/>
                <a:ea typeface="Barlow" pitchFamily="34" charset="-122"/>
                <a:cs typeface="Barlow" pitchFamily="34" charset="-120"/>
              </a:rPr>
              <a:t>8-10 different platforms</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to plan trips.</a:t>
            </a:r>
            <a:endParaRPr lang="en-US" sz="1900" dirty="0"/>
          </a:p>
        </p:txBody>
      </p:sp>
      <p:sp>
        <p:nvSpPr>
          <p:cNvPr id="5" name="Text 3"/>
          <p:cNvSpPr/>
          <p:nvPr/>
        </p:nvSpPr>
        <p:spPr>
          <a:xfrm>
            <a:off x="1321356" y="4897398"/>
            <a:ext cx="11987689"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5E0DF"/>
                </a:solidFill>
                <a:latin typeface="Barlow" pitchFamily="34" charset="0"/>
                <a:ea typeface="Barlow" pitchFamily="34" charset="-122"/>
                <a:cs typeface="Barlow" pitchFamily="34" charset="-120"/>
              </a:rPr>
              <a:t>67% of travelers</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experience information overload and decision fatigue.</a:t>
            </a:r>
            <a:endParaRPr lang="en-US" sz="1900" dirty="0"/>
          </a:p>
        </p:txBody>
      </p:sp>
      <p:sp>
        <p:nvSpPr>
          <p:cNvPr id="6" name="Text 4"/>
          <p:cNvSpPr/>
          <p:nvPr/>
        </p:nvSpPr>
        <p:spPr>
          <a:xfrm>
            <a:off x="1321356" y="5378768"/>
            <a:ext cx="11987689"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5E0DF"/>
                </a:solidFill>
                <a:latin typeface="Barlow" pitchFamily="34" charset="0"/>
                <a:ea typeface="Barlow" pitchFamily="34" charset="-122"/>
                <a:cs typeface="Barlow" pitchFamily="34" charset="-120"/>
              </a:rPr>
              <a:t>Pricing data is often </a:t>
            </a:r>
            <a:pPr algn="l" indent="0" marL="0">
              <a:lnSpc>
                <a:spcPts val="3100"/>
              </a:lnSpc>
              <a:buNone/>
            </a:pPr>
            <a:r>
              <a:rPr lang="en-US" sz="1900" b="1" dirty="0">
                <a:solidFill>
                  <a:srgbClr val="E5E0DF"/>
                </a:solidFill>
                <a:latin typeface="Barlow" pitchFamily="34" charset="0"/>
                <a:ea typeface="Barlow" pitchFamily="34" charset="-122"/>
                <a:cs typeface="Barlow" pitchFamily="34" charset="-120"/>
              </a:rPr>
              <a:t>outdated or inconsistent</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across platforms.</a:t>
            </a:r>
            <a:endParaRPr lang="en-US" sz="1900" dirty="0"/>
          </a:p>
        </p:txBody>
      </p:sp>
      <p:sp>
        <p:nvSpPr>
          <p:cNvPr id="7" name="Text 5"/>
          <p:cNvSpPr/>
          <p:nvPr/>
        </p:nvSpPr>
        <p:spPr>
          <a:xfrm>
            <a:off x="1321356" y="5860137"/>
            <a:ext cx="11987689"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5E0DF"/>
                </a:solidFill>
                <a:latin typeface="Barlow" pitchFamily="34" charset="0"/>
                <a:ea typeface="Barlow" pitchFamily="34" charset="-122"/>
                <a:cs typeface="Barlow" pitchFamily="34" charset="-120"/>
              </a:rPr>
              <a:t>Recommendations lack </a:t>
            </a:r>
            <a:pPr algn="l" indent="0" marL="0">
              <a:lnSpc>
                <a:spcPts val="3100"/>
              </a:lnSpc>
              <a:buNone/>
            </a:pPr>
            <a:r>
              <a:rPr lang="en-US" sz="1900" b="1" dirty="0">
                <a:solidFill>
                  <a:srgbClr val="E5E0DF"/>
                </a:solidFill>
                <a:latin typeface="Barlow" pitchFamily="34" charset="0"/>
                <a:ea typeface="Barlow" pitchFamily="34" charset="-122"/>
                <a:cs typeface="Barlow" pitchFamily="34" charset="-120"/>
              </a:rPr>
              <a:t>context</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about nearby attractions or dining options.</a:t>
            </a:r>
            <a:endParaRPr lang="en-US" sz="1900" dirty="0"/>
          </a:p>
        </p:txBody>
      </p:sp>
      <p:sp>
        <p:nvSpPr>
          <p:cNvPr id="8" name="Text 6"/>
          <p:cNvSpPr/>
          <p:nvPr/>
        </p:nvSpPr>
        <p:spPr>
          <a:xfrm>
            <a:off x="1321356" y="6341507"/>
            <a:ext cx="11987689"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5E0DF"/>
                </a:solidFill>
                <a:latin typeface="Barlow" pitchFamily="34" charset="0"/>
                <a:ea typeface="Barlow" pitchFamily="34" charset="-122"/>
                <a:cs typeface="Barlow" pitchFamily="34" charset="-120"/>
              </a:rPr>
              <a:t>Personal preferences</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are often lost in generic ratings and review scores.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321356" y="1536144"/>
            <a:ext cx="4389120" cy="571381"/>
          </a:xfrm>
          <a:prstGeom prst="rect">
            <a:avLst/>
          </a:prstGeom>
          <a:noFill/>
          <a:ln/>
        </p:spPr>
        <p:txBody>
          <a:bodyPr wrap="none" lIns="0" tIns="0" rIns="0" bIns="0" rtlCol="0" anchor="t"/>
          <a:lstStyle/>
          <a:p>
            <a:pPr algn="l" indent="0" marL="0">
              <a:lnSpc>
                <a:spcPts val="4300"/>
              </a:lnSpc>
              <a:buNone/>
            </a:pPr>
            <a:r>
              <a:rPr lang="en-US" sz="3450" dirty="0">
                <a:solidFill>
                  <a:srgbClr val="000000"/>
                </a:solidFill>
                <a:latin typeface="Barlow Medium" pitchFamily="34" charset="0"/>
                <a:ea typeface="Barlow Medium" pitchFamily="34" charset="-122"/>
                <a:cs typeface="Barlow Medium" pitchFamily="34" charset="-120"/>
              </a:rPr>
              <a:t>💡</a:t>
            </a:r>
            <a:pPr algn="l" indent="0" marL="0">
              <a:lnSpc>
                <a:spcPts val="4300"/>
              </a:lnSpc>
              <a:buNone/>
            </a:pPr>
            <a:r>
              <a:rPr lang="en-US" sz="3450" dirty="0">
                <a:solidFill>
                  <a:srgbClr val="FFFFFF"/>
                </a:solidFill>
                <a:latin typeface="Barlow Medium" pitchFamily="34" charset="0"/>
                <a:ea typeface="Barlow Medium" pitchFamily="34" charset="-122"/>
                <a:cs typeface="Barlow Medium" pitchFamily="34" charset="-120"/>
              </a:rPr>
              <a:t>Solution</a:t>
            </a:r>
            <a:endParaRPr lang="en-US" sz="3450" dirty="0"/>
          </a:p>
        </p:txBody>
      </p:sp>
      <p:sp>
        <p:nvSpPr>
          <p:cNvPr id="3" name="Text 1"/>
          <p:cNvSpPr/>
          <p:nvPr/>
        </p:nvSpPr>
        <p:spPr>
          <a:xfrm>
            <a:off x="1321356" y="2601278"/>
            <a:ext cx="11987689" cy="1975247"/>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We wanted to simplify and enhance travel planning by creating </a:t>
            </a:r>
            <a:pPr algn="l" indent="0" marL="0">
              <a:lnSpc>
                <a:spcPts val="3100"/>
              </a:lnSpc>
              <a:buNone/>
            </a:pPr>
            <a:r>
              <a:rPr lang="en-US" sz="1900" b="1" dirty="0">
                <a:solidFill>
                  <a:srgbClr val="E5E0DF"/>
                </a:solidFill>
                <a:latin typeface="Barlow" pitchFamily="34" charset="0"/>
                <a:ea typeface="Barlow" pitchFamily="34" charset="-122"/>
                <a:cs typeface="Barlow" pitchFamily="34" charset="-120"/>
              </a:rPr>
              <a:t>TravelGenie</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which integrates Graph Retrieval Augmented Generation (GraphRAG) with semantic search and natural language processing. Using a sophisticated knowledge graph and AI-driven automation, we aimed to provide precise, personalized recommendations and generate optimized itineraries in just minutes, reducing the effort and time required for travel planning. Our solution, </a:t>
            </a:r>
            <a:pPr algn="l" indent="0" marL="0">
              <a:lnSpc>
                <a:spcPts val="3100"/>
              </a:lnSpc>
              <a:buNone/>
            </a:pPr>
            <a:r>
              <a:rPr lang="en-US" sz="1900" b="1" dirty="0">
                <a:solidFill>
                  <a:srgbClr val="E5E0DF"/>
                </a:solidFill>
                <a:latin typeface="Barlow" pitchFamily="34" charset="0"/>
                <a:ea typeface="Barlow" pitchFamily="34" charset="-122"/>
                <a:cs typeface="Barlow" pitchFamily="34" charset="-120"/>
              </a:rPr>
              <a:t>TravelGenie</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addresses these challenges through an innovative approach combining:</a:t>
            </a:r>
            <a:endParaRPr lang="en-US" sz="1900" dirty="0"/>
          </a:p>
        </p:txBody>
      </p:sp>
      <p:sp>
        <p:nvSpPr>
          <p:cNvPr id="4" name="Text 2"/>
          <p:cNvSpPr/>
          <p:nvPr/>
        </p:nvSpPr>
        <p:spPr>
          <a:xfrm>
            <a:off x="1321356" y="4854178"/>
            <a:ext cx="11987689"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5E0DF"/>
                </a:solidFill>
                <a:latin typeface="Barlow" pitchFamily="34" charset="0"/>
                <a:ea typeface="Barlow" pitchFamily="34" charset="-122"/>
                <a:cs typeface="Barlow" pitchFamily="34" charset="-120"/>
              </a:rPr>
              <a:t>Natural Language Processing (NLP)</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for intuitive and seamless user interactions.</a:t>
            </a:r>
            <a:endParaRPr lang="en-US" sz="1900" dirty="0"/>
          </a:p>
        </p:txBody>
      </p:sp>
      <p:sp>
        <p:nvSpPr>
          <p:cNvPr id="5" name="Text 3"/>
          <p:cNvSpPr/>
          <p:nvPr/>
        </p:nvSpPr>
        <p:spPr>
          <a:xfrm>
            <a:off x="1321356" y="5335548"/>
            <a:ext cx="11987689"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5E0DF"/>
                </a:solidFill>
                <a:latin typeface="Barlow" pitchFamily="34" charset="0"/>
                <a:ea typeface="Barlow" pitchFamily="34" charset="-122"/>
                <a:cs typeface="Barlow" pitchFamily="34" charset="-120"/>
              </a:rPr>
              <a:t>Knowledge Graph Technology</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for contextual and interconnected travel insights.</a:t>
            </a:r>
            <a:endParaRPr lang="en-US" sz="1900" dirty="0"/>
          </a:p>
        </p:txBody>
      </p:sp>
      <p:sp>
        <p:nvSpPr>
          <p:cNvPr id="6" name="Text 4"/>
          <p:cNvSpPr/>
          <p:nvPr/>
        </p:nvSpPr>
        <p:spPr>
          <a:xfrm>
            <a:off x="1321356" y="5816918"/>
            <a:ext cx="11987689"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5E0DF"/>
                </a:solidFill>
                <a:latin typeface="Barlow" pitchFamily="34" charset="0"/>
                <a:ea typeface="Barlow" pitchFamily="34" charset="-122"/>
                <a:cs typeface="Barlow" pitchFamily="34" charset="-120"/>
              </a:rPr>
              <a:t>Advanced Data Engineering</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to ensure accurate, up-to-date information.</a:t>
            </a:r>
            <a:endParaRPr lang="en-US" sz="1900" dirty="0"/>
          </a:p>
        </p:txBody>
      </p:sp>
      <p:sp>
        <p:nvSpPr>
          <p:cNvPr id="7" name="Text 5"/>
          <p:cNvSpPr/>
          <p:nvPr/>
        </p:nvSpPr>
        <p:spPr>
          <a:xfrm>
            <a:off x="1321356" y="6298287"/>
            <a:ext cx="11987689" cy="395049"/>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5E0DF"/>
                </a:solidFill>
                <a:latin typeface="Barlow" pitchFamily="34" charset="0"/>
                <a:ea typeface="Barlow" pitchFamily="34" charset="-122"/>
                <a:cs typeface="Barlow" pitchFamily="34" charset="-120"/>
              </a:rPr>
              <a:t>Machine Learning</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for highly personalized and optimized recommendations.</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321356" y="2275284"/>
            <a:ext cx="5486400" cy="685800"/>
          </a:xfrm>
          <a:prstGeom prst="rect">
            <a:avLst/>
          </a:prstGeom>
          <a:noFill/>
          <a:ln/>
        </p:spPr>
        <p:txBody>
          <a:bodyPr wrap="none" lIns="0" tIns="0" rIns="0" bIns="0" rtlCol="0" anchor="t"/>
          <a:lstStyle/>
          <a:p>
            <a:pPr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DEMO</a:t>
            </a:r>
            <a:endParaRPr lang="en-US" sz="4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321356" y="339447"/>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FFFFFF"/>
                </a:solidFill>
                <a:latin typeface="Barlow Medium" pitchFamily="34" charset="0"/>
                <a:ea typeface="Barlow Medium" pitchFamily="34" charset="-122"/>
                <a:cs typeface="Barlow Medium" pitchFamily="34" charset="-120"/>
              </a:rPr>
              <a:t>Architecture</a:t>
            </a:r>
            <a:endParaRPr lang="en-US" sz="2150" dirty="0"/>
          </a:p>
        </p:txBody>
      </p:sp>
      <p:pic>
        <p:nvPicPr>
          <p:cNvPr id="3" name="Image 0" descr="preencoded.png">    </p:cNvPr>
          <p:cNvPicPr>
            <a:picLocks noChangeAspect="1"/>
          </p:cNvPicPr>
          <p:nvPr/>
        </p:nvPicPr>
        <p:blipFill>
          <a:blip r:embed="rId1"/>
          <a:stretch>
            <a:fillRect/>
          </a:stretch>
        </p:blipFill>
        <p:spPr>
          <a:xfrm>
            <a:off x="1321356" y="929164"/>
            <a:ext cx="8911114" cy="4791075"/>
          </a:xfrm>
          <a:prstGeom prst="rect">
            <a:avLst/>
          </a:prstGeom>
        </p:spPr>
      </p:pic>
      <p:pic>
        <p:nvPicPr>
          <p:cNvPr id="4" name="Image 1" descr="preencoded.png">    </p:cNvPr>
          <p:cNvPicPr>
            <a:picLocks noChangeAspect="1"/>
          </p:cNvPicPr>
          <p:nvPr/>
        </p:nvPicPr>
        <p:blipFill>
          <a:blip r:embed="rId2"/>
          <a:stretch>
            <a:fillRect/>
          </a:stretch>
        </p:blipFill>
        <p:spPr>
          <a:xfrm>
            <a:off x="1321356" y="5859066"/>
            <a:ext cx="11987689" cy="670084"/>
          </a:xfrm>
          <a:prstGeom prst="rect">
            <a:avLst/>
          </a:prstGeom>
        </p:spPr>
      </p:pic>
      <p:pic>
        <p:nvPicPr>
          <p:cNvPr id="5" name="Image 2" descr="preencoded.png">    </p:cNvPr>
          <p:cNvPicPr>
            <a:picLocks noChangeAspect="1"/>
          </p:cNvPicPr>
          <p:nvPr/>
        </p:nvPicPr>
        <p:blipFill>
          <a:blip r:embed="rId3"/>
          <a:stretch>
            <a:fillRect/>
          </a:stretch>
        </p:blipFill>
        <p:spPr>
          <a:xfrm>
            <a:off x="1321356" y="6698813"/>
            <a:ext cx="11987689" cy="662464"/>
          </a:xfrm>
          <a:prstGeom prst="rect">
            <a:avLst/>
          </a:prstGeom>
        </p:spPr>
      </p:pic>
      <p:pic>
        <p:nvPicPr>
          <p:cNvPr id="6" name="Image 3" descr="preencoded.png">    </p:cNvPr>
          <p:cNvPicPr>
            <a:picLocks noChangeAspect="1"/>
          </p:cNvPicPr>
          <p:nvPr/>
        </p:nvPicPr>
        <p:blipFill>
          <a:blip r:embed="rId4"/>
          <a:stretch>
            <a:fillRect/>
          </a:stretch>
        </p:blipFill>
        <p:spPr>
          <a:xfrm>
            <a:off x="1321356" y="7530941"/>
            <a:ext cx="11987689" cy="662464"/>
          </a:xfrm>
          <a:prstGeom prst="rect">
            <a:avLst/>
          </a:prstGeom>
        </p:spPr>
      </p:pic>
      <p:sp>
        <p:nvSpPr>
          <p:cNvPr id="7" name="Text 1"/>
          <p:cNvSpPr/>
          <p:nvPr/>
        </p:nvSpPr>
        <p:spPr>
          <a:xfrm>
            <a:off x="1321356" y="8363069"/>
            <a:ext cx="11987689" cy="197525"/>
          </a:xfrm>
          <a:prstGeom prst="rect">
            <a:avLst/>
          </a:prstGeom>
          <a:noFill/>
          <a:ln/>
        </p:spPr>
        <p:txBody>
          <a:bodyPr wrap="none" lIns="0" tIns="0" rIns="0" bIns="0" rtlCol="0" anchor="t"/>
          <a:lstStyle/>
          <a:p>
            <a:pPr indent="0" marL="0">
              <a:lnSpc>
                <a:spcPts val="1550"/>
              </a:lnSpc>
              <a:buNone/>
            </a:pPr>
            <a:endParaRPr lang="en-US" sz="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321356" y="1545550"/>
            <a:ext cx="4389120" cy="571381"/>
          </a:xfrm>
          <a:prstGeom prst="rect">
            <a:avLst/>
          </a:prstGeom>
          <a:noFill/>
          <a:ln/>
        </p:spPr>
        <p:txBody>
          <a:bodyPr wrap="none" lIns="0" tIns="0" rIns="0" bIns="0" rtlCol="0" anchor="t"/>
          <a:lstStyle/>
          <a:p>
            <a:pPr algn="l" indent="0" marL="0">
              <a:lnSpc>
                <a:spcPts val="4300"/>
              </a:lnSpc>
              <a:buNone/>
            </a:pPr>
            <a:r>
              <a:rPr lang="en-US" sz="3450" dirty="0">
                <a:solidFill>
                  <a:srgbClr val="000000"/>
                </a:solidFill>
                <a:latin typeface="Barlow Medium" pitchFamily="34" charset="0"/>
                <a:ea typeface="Barlow Medium" pitchFamily="34" charset="-122"/>
                <a:cs typeface="Barlow Medium" pitchFamily="34" charset="-120"/>
              </a:rPr>
              <a:t>⛰️</a:t>
            </a:r>
            <a:pPr algn="l" indent="0" marL="0">
              <a:lnSpc>
                <a:spcPts val="4300"/>
              </a:lnSpc>
              <a:buNone/>
            </a:pPr>
            <a:r>
              <a:rPr lang="en-US" sz="3450" dirty="0">
                <a:solidFill>
                  <a:srgbClr val="FFFFFF"/>
                </a:solidFill>
                <a:latin typeface="Barlow Medium" pitchFamily="34" charset="0"/>
                <a:ea typeface="Barlow Medium" pitchFamily="34" charset="-122"/>
                <a:cs typeface="Barlow Medium" pitchFamily="34" charset="-120"/>
              </a:rPr>
              <a:t> Explanation</a:t>
            </a:r>
            <a:endParaRPr lang="en-US" sz="3450" dirty="0"/>
          </a:p>
        </p:txBody>
      </p:sp>
      <p:sp>
        <p:nvSpPr>
          <p:cNvPr id="3" name="Text 1"/>
          <p:cNvSpPr/>
          <p:nvPr/>
        </p:nvSpPr>
        <p:spPr>
          <a:xfrm>
            <a:off x="1321356" y="2610683"/>
            <a:ext cx="11987689"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5E0DF"/>
                </a:solidFill>
                <a:latin typeface="Barlow" pitchFamily="34" charset="0"/>
                <a:ea typeface="Barlow" pitchFamily="34" charset="-122"/>
                <a:cs typeface="Barlow" pitchFamily="34" charset="-120"/>
              </a:rPr>
              <a:t>We scraped travel data using </a:t>
            </a:r>
            <a:pPr algn="l" indent="0" marL="0">
              <a:lnSpc>
                <a:spcPts val="3100"/>
              </a:lnSpc>
              <a:buNone/>
            </a:pPr>
            <a:r>
              <a:rPr lang="en-US" sz="1900" b="1" dirty="0">
                <a:solidFill>
                  <a:srgbClr val="E5E0DF"/>
                </a:solidFill>
                <a:latin typeface="Barlow" pitchFamily="34" charset="0"/>
                <a:ea typeface="Barlow" pitchFamily="34" charset="-122"/>
                <a:cs typeface="Barlow" pitchFamily="34" charset="-120"/>
              </a:rPr>
              <a:t>APIFY APIs</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and </a:t>
            </a:r>
            <a:pPr algn="l" indent="0" marL="0">
              <a:lnSpc>
                <a:spcPts val="3100"/>
              </a:lnSpc>
              <a:buNone/>
            </a:pPr>
            <a:r>
              <a:rPr lang="en-US" sz="1900" b="1" dirty="0">
                <a:solidFill>
                  <a:srgbClr val="E5E0DF"/>
                </a:solidFill>
                <a:latin typeface="Barlow" pitchFamily="34" charset="0"/>
                <a:ea typeface="Barlow" pitchFamily="34" charset="-122"/>
                <a:cs typeface="Barlow" pitchFamily="34" charset="-120"/>
              </a:rPr>
              <a:t>Selenium scripts</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to collect details about attractions, hotels, and restaurants</a:t>
            </a:r>
            <a:endParaRPr lang="en-US" sz="1900" dirty="0"/>
          </a:p>
        </p:txBody>
      </p:sp>
      <p:sp>
        <p:nvSpPr>
          <p:cNvPr id="4" name="Text 2"/>
          <p:cNvSpPr/>
          <p:nvPr/>
        </p:nvSpPr>
        <p:spPr>
          <a:xfrm>
            <a:off x="1321356" y="3487103"/>
            <a:ext cx="11987689"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5E0DF"/>
                </a:solidFill>
                <a:latin typeface="Barlow" pitchFamily="34" charset="0"/>
                <a:ea typeface="Barlow" pitchFamily="34" charset="-122"/>
                <a:cs typeface="Barlow" pitchFamily="34" charset="-120"/>
              </a:rPr>
              <a:t>Used </a:t>
            </a:r>
            <a:pPr algn="l" indent="0" marL="0">
              <a:lnSpc>
                <a:spcPts val="3100"/>
              </a:lnSpc>
              <a:buNone/>
            </a:pPr>
            <a:r>
              <a:rPr lang="en-US" sz="1900" b="1" dirty="0">
                <a:solidFill>
                  <a:srgbClr val="E5E0DF"/>
                </a:solidFill>
                <a:latin typeface="Barlow" pitchFamily="34" charset="0"/>
                <a:ea typeface="Barlow" pitchFamily="34" charset="-122"/>
                <a:cs typeface="Barlow" pitchFamily="34" charset="-120"/>
              </a:rPr>
              <a:t>Apache Airflow DAGs</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to streamline data ingestion</a:t>
            </a:r>
            <a:endParaRPr lang="en-US" sz="1900" dirty="0"/>
          </a:p>
        </p:txBody>
      </p:sp>
      <p:sp>
        <p:nvSpPr>
          <p:cNvPr id="5" name="Text 3"/>
          <p:cNvSpPr/>
          <p:nvPr/>
        </p:nvSpPr>
        <p:spPr>
          <a:xfrm>
            <a:off x="1321356" y="3968472"/>
            <a:ext cx="11987689"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5E0DF"/>
                </a:solidFill>
                <a:latin typeface="Barlow" pitchFamily="34" charset="0"/>
                <a:ea typeface="Barlow" pitchFamily="34" charset="-122"/>
                <a:cs typeface="Barlow" pitchFamily="34" charset="-120"/>
              </a:rPr>
              <a:t>Processed and transformed data in </a:t>
            </a:r>
            <a:pPr algn="l" indent="0" marL="0">
              <a:lnSpc>
                <a:spcPts val="3100"/>
              </a:lnSpc>
              <a:buNone/>
            </a:pPr>
            <a:r>
              <a:rPr lang="en-US" sz="1900" b="1" dirty="0">
                <a:solidFill>
                  <a:srgbClr val="E5E0DF"/>
                </a:solidFill>
                <a:latin typeface="Barlow" pitchFamily="34" charset="0"/>
                <a:ea typeface="Barlow" pitchFamily="34" charset="-122"/>
                <a:cs typeface="Barlow" pitchFamily="34" charset="-120"/>
              </a:rPr>
              <a:t>Snowflake</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with </a:t>
            </a:r>
            <a:pPr algn="l" indent="0" marL="0">
              <a:lnSpc>
                <a:spcPts val="3100"/>
              </a:lnSpc>
              <a:buNone/>
            </a:pPr>
            <a:r>
              <a:rPr lang="en-US" sz="1900" b="1" dirty="0">
                <a:solidFill>
                  <a:srgbClr val="E5E0DF"/>
                </a:solidFill>
                <a:latin typeface="Barlow" pitchFamily="34" charset="0"/>
                <a:ea typeface="Barlow" pitchFamily="34" charset="-122"/>
                <a:cs typeface="Barlow" pitchFamily="34" charset="-120"/>
              </a:rPr>
              <a:t>DBT</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for profiling and structuring</a:t>
            </a:r>
            <a:endParaRPr lang="en-US" sz="1900" dirty="0"/>
          </a:p>
        </p:txBody>
      </p:sp>
      <p:sp>
        <p:nvSpPr>
          <p:cNvPr id="6" name="Text 4"/>
          <p:cNvSpPr/>
          <p:nvPr/>
        </p:nvSpPr>
        <p:spPr>
          <a:xfrm>
            <a:off x="1321356" y="4449842"/>
            <a:ext cx="11987689"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5E0DF"/>
                </a:solidFill>
                <a:latin typeface="Barlow" pitchFamily="34" charset="0"/>
                <a:ea typeface="Barlow" pitchFamily="34" charset="-122"/>
                <a:cs typeface="Barlow" pitchFamily="34" charset="-120"/>
              </a:rPr>
              <a:t>Built a </a:t>
            </a:r>
            <a:pPr algn="l" indent="0" marL="0">
              <a:lnSpc>
                <a:spcPts val="3100"/>
              </a:lnSpc>
              <a:buNone/>
            </a:pPr>
            <a:r>
              <a:rPr lang="en-US" sz="1900" b="1" dirty="0">
                <a:solidFill>
                  <a:srgbClr val="E5E0DF"/>
                </a:solidFill>
                <a:latin typeface="Barlow" pitchFamily="34" charset="0"/>
                <a:ea typeface="Barlow" pitchFamily="34" charset="-122"/>
                <a:cs typeface="Barlow" pitchFamily="34" charset="-120"/>
              </a:rPr>
              <a:t>Neo4j Knowledge Graph</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to map entities (hotels, attractions) and their relationships</a:t>
            </a:r>
            <a:endParaRPr lang="en-US" sz="1900" dirty="0"/>
          </a:p>
        </p:txBody>
      </p:sp>
      <p:sp>
        <p:nvSpPr>
          <p:cNvPr id="7" name="Text 5"/>
          <p:cNvSpPr/>
          <p:nvPr/>
        </p:nvSpPr>
        <p:spPr>
          <a:xfrm>
            <a:off x="1321356" y="4931212"/>
            <a:ext cx="11987689"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5E0DF"/>
                </a:solidFill>
                <a:latin typeface="Barlow" pitchFamily="34" charset="0"/>
                <a:ea typeface="Barlow" pitchFamily="34" charset="-122"/>
                <a:cs typeface="Barlow" pitchFamily="34" charset="-120"/>
              </a:rPr>
              <a:t>Integrated </a:t>
            </a:r>
            <a:pPr algn="l" indent="0" marL="0">
              <a:lnSpc>
                <a:spcPts val="3100"/>
              </a:lnSpc>
              <a:buNone/>
            </a:pPr>
            <a:r>
              <a:rPr lang="en-US" sz="1900" b="1" dirty="0">
                <a:solidFill>
                  <a:srgbClr val="E5E0DF"/>
                </a:solidFill>
                <a:latin typeface="Barlow" pitchFamily="34" charset="0"/>
                <a:ea typeface="Barlow" pitchFamily="34" charset="-122"/>
                <a:cs typeface="Barlow" pitchFamily="34" charset="-120"/>
              </a:rPr>
              <a:t>OpenAI LLMs</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to query the graph and generate personalized recommendations</a:t>
            </a:r>
            <a:endParaRPr lang="en-US" sz="1900" dirty="0"/>
          </a:p>
        </p:txBody>
      </p:sp>
      <p:sp>
        <p:nvSpPr>
          <p:cNvPr id="8" name="Text 6"/>
          <p:cNvSpPr/>
          <p:nvPr/>
        </p:nvSpPr>
        <p:spPr>
          <a:xfrm>
            <a:off x="1321356" y="5412581"/>
            <a:ext cx="11987689"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5E0DF"/>
                </a:solidFill>
                <a:latin typeface="Barlow" pitchFamily="34" charset="0"/>
                <a:ea typeface="Barlow" pitchFamily="34" charset="-122"/>
                <a:cs typeface="Barlow" pitchFamily="34" charset="-120"/>
              </a:rPr>
              <a:t>Designed a </a:t>
            </a:r>
            <a:pPr algn="l" indent="0" marL="0">
              <a:lnSpc>
                <a:spcPts val="3100"/>
              </a:lnSpc>
              <a:buNone/>
            </a:pPr>
            <a:r>
              <a:rPr lang="en-US" sz="1900" b="1" dirty="0">
                <a:solidFill>
                  <a:srgbClr val="E5E0DF"/>
                </a:solidFill>
                <a:latin typeface="Barlow" pitchFamily="34" charset="0"/>
                <a:ea typeface="Barlow" pitchFamily="34" charset="-122"/>
                <a:cs typeface="Barlow" pitchFamily="34" charset="-120"/>
              </a:rPr>
              <a:t>Streamlit interface</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to provide users with real-time, interactive travel suggestions</a:t>
            </a:r>
            <a:endParaRPr lang="en-US" sz="1900" dirty="0"/>
          </a:p>
        </p:txBody>
      </p:sp>
      <p:sp>
        <p:nvSpPr>
          <p:cNvPr id="9" name="Text 7"/>
          <p:cNvSpPr/>
          <p:nvPr/>
        </p:nvSpPr>
        <p:spPr>
          <a:xfrm>
            <a:off x="1321356" y="5893951"/>
            <a:ext cx="11987689" cy="790099"/>
          </a:xfrm>
          <a:prstGeom prst="rect">
            <a:avLst/>
          </a:prstGeom>
          <a:noFill/>
          <a:ln/>
        </p:spPr>
        <p:txBody>
          <a:bodyPr wrap="square" lIns="0" tIns="0" rIns="0" bIns="0" rtlCol="0" anchor="t"/>
          <a:lstStyle/>
          <a:p>
            <a:pPr algn="l" marL="342900" indent="-342900">
              <a:lnSpc>
                <a:spcPts val="3100"/>
              </a:lnSpc>
              <a:buSzPct val="100000"/>
              <a:buChar char="•"/>
            </a:pPr>
            <a:r>
              <a:rPr lang="en-US" sz="1900" dirty="0">
                <a:solidFill>
                  <a:srgbClr val="E5E0DF"/>
                </a:solidFill>
                <a:latin typeface="Barlow" pitchFamily="34" charset="0"/>
                <a:ea typeface="Barlow" pitchFamily="34" charset="-122"/>
                <a:cs typeface="Barlow" pitchFamily="34" charset="-120"/>
              </a:rPr>
              <a:t>Managed the entire data flow using </a:t>
            </a:r>
            <a:pPr algn="l" indent="0" marL="0">
              <a:lnSpc>
                <a:spcPts val="3100"/>
              </a:lnSpc>
              <a:buNone/>
            </a:pPr>
            <a:r>
              <a:rPr lang="en-US" sz="1900" b="1" dirty="0">
                <a:solidFill>
                  <a:srgbClr val="E5E0DF"/>
                </a:solidFill>
                <a:latin typeface="Barlow" pitchFamily="34" charset="0"/>
                <a:ea typeface="Barlow" pitchFamily="34" charset="-122"/>
                <a:cs typeface="Barlow" pitchFamily="34" charset="-120"/>
              </a:rPr>
              <a:t>ETL pipelines</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to ensure seamless extraction, transformation, and loading of data into Snowflake and Neo4j</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321356" y="478631"/>
            <a:ext cx="2999303" cy="374809"/>
          </a:xfrm>
          <a:prstGeom prst="rect">
            <a:avLst/>
          </a:prstGeom>
          <a:noFill/>
          <a:ln/>
        </p:spPr>
        <p:txBody>
          <a:bodyPr wrap="none" lIns="0" tIns="0" rIns="0" bIns="0" rtlCol="0" anchor="t"/>
          <a:lstStyle/>
          <a:p>
            <a:pPr indent="0" marL="0">
              <a:lnSpc>
                <a:spcPts val="2950"/>
              </a:lnSpc>
              <a:buNone/>
            </a:pPr>
            <a:r>
              <a:rPr lang="en-US" sz="2350" b="1" dirty="0">
                <a:solidFill>
                  <a:srgbClr val="FFFFFF"/>
                </a:solidFill>
                <a:latin typeface="Barlow Medium" pitchFamily="34" charset="0"/>
                <a:ea typeface="Barlow Medium" pitchFamily="34" charset="-122"/>
                <a:cs typeface="Barlow Medium" pitchFamily="34" charset="-120"/>
              </a:rPr>
              <a:t>Knowledge Graph</a:t>
            </a:r>
            <a:endParaRPr lang="en-US" sz="2350" dirty="0"/>
          </a:p>
        </p:txBody>
      </p:sp>
      <p:pic>
        <p:nvPicPr>
          <p:cNvPr id="3" name="Image 0" descr="preencoded.png">    </p:cNvPr>
          <p:cNvPicPr>
            <a:picLocks noChangeAspect="1"/>
          </p:cNvPicPr>
          <p:nvPr/>
        </p:nvPicPr>
        <p:blipFill>
          <a:blip r:embed="rId1"/>
          <a:stretch>
            <a:fillRect/>
          </a:stretch>
        </p:blipFill>
        <p:spPr>
          <a:xfrm>
            <a:off x="4465796" y="1123355"/>
            <a:ext cx="5698688" cy="5395913"/>
          </a:xfrm>
          <a:prstGeom prst="rect">
            <a:avLst/>
          </a:prstGeom>
        </p:spPr>
      </p:pic>
      <p:sp>
        <p:nvSpPr>
          <p:cNvPr id="4" name="Text 1"/>
          <p:cNvSpPr/>
          <p:nvPr/>
        </p:nvSpPr>
        <p:spPr>
          <a:xfrm>
            <a:off x="1321356" y="6671072"/>
            <a:ext cx="11987689" cy="1079897"/>
          </a:xfrm>
          <a:prstGeom prst="rect">
            <a:avLst/>
          </a:prstGeom>
          <a:noFill/>
          <a:ln/>
        </p:spPr>
        <p:txBody>
          <a:bodyPr wrap="square" lIns="0" tIns="0" rIns="0" bIns="0" rtlCol="0" anchor="t"/>
          <a:lstStyle/>
          <a:p>
            <a:pPr algn="l" marL="342900" indent="-342900">
              <a:lnSpc>
                <a:spcPts val="1700"/>
              </a:lnSpc>
              <a:buSzPct val="100000"/>
              <a:buChar char="•"/>
            </a:pPr>
            <a:r>
              <a:rPr lang="en-US" sz="1050" dirty="0">
                <a:solidFill>
                  <a:srgbClr val="E5E0DF"/>
                </a:solidFill>
                <a:latin typeface="Barlow" pitchFamily="34" charset="0"/>
                <a:ea typeface="Barlow" pitchFamily="34" charset="-122"/>
                <a:cs typeface="Barlow" pitchFamily="34" charset="-120"/>
              </a:rPr>
              <a:t>Hotel entities sit at the center, connecting to essential attributes like Price Cluster, TierClass, and Location, allowing us to understand accommodations in their full context, from luxury status to neighborhood characteristics. Attractions and Restaurant entities link to both the City node and various classification clusters (Category, Rating, Cuisine), enabling us to find, for example, highly-rated Italian restaurants near historical landmarks. User interactions are captured through Review nodes and TripType classifications, which connect to both the places and the users, helping us understand travel preferences and provide personalized recommendations. The hierarchical structure from Hotel/Restaurant/Attraction through City to State allows for both precise local searches and broader regional exploration, while multiple classification clusters (Price, Rating, Category) enable sophisticated filtering.</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321356" y="339447"/>
            <a:ext cx="2743200" cy="342900"/>
          </a:xfrm>
          <a:prstGeom prst="rect">
            <a:avLst/>
          </a:prstGeom>
          <a:noFill/>
          <a:ln/>
        </p:spPr>
        <p:txBody>
          <a:bodyPr wrap="none" lIns="0" tIns="0" rIns="0" bIns="0" rtlCol="0" anchor="t"/>
          <a:lstStyle/>
          <a:p>
            <a:pPr indent="0" marL="0">
              <a:lnSpc>
                <a:spcPts val="2700"/>
              </a:lnSpc>
              <a:buNone/>
            </a:pPr>
            <a:r>
              <a:rPr lang="en-US" sz="2150" b="1" dirty="0">
                <a:solidFill>
                  <a:srgbClr val="FFFFFF"/>
                </a:solidFill>
                <a:latin typeface="Barlow Medium" pitchFamily="34" charset="0"/>
                <a:ea typeface="Barlow Medium" pitchFamily="34" charset="-122"/>
                <a:cs typeface="Barlow Medium" pitchFamily="34" charset="-120"/>
              </a:rPr>
              <a:t>Agentic workflow</a:t>
            </a:r>
            <a:endParaRPr lang="en-US" sz="2150" dirty="0"/>
          </a:p>
        </p:txBody>
      </p:sp>
      <p:pic>
        <p:nvPicPr>
          <p:cNvPr id="3" name="Image 0" descr="preencoded.png">    </p:cNvPr>
          <p:cNvPicPr>
            <a:picLocks noChangeAspect="1"/>
          </p:cNvPicPr>
          <p:nvPr/>
        </p:nvPicPr>
        <p:blipFill>
          <a:blip r:embed="rId1"/>
          <a:stretch>
            <a:fillRect/>
          </a:stretch>
        </p:blipFill>
        <p:spPr>
          <a:xfrm>
            <a:off x="6021705" y="929164"/>
            <a:ext cx="2586990" cy="5841682"/>
          </a:xfrm>
          <a:prstGeom prst="rect">
            <a:avLst/>
          </a:prstGeom>
        </p:spPr>
      </p:pic>
      <p:sp>
        <p:nvSpPr>
          <p:cNvPr id="4" name="Text 1"/>
          <p:cNvSpPr/>
          <p:nvPr/>
        </p:nvSpPr>
        <p:spPr>
          <a:xfrm>
            <a:off x="1321356" y="6909673"/>
            <a:ext cx="11987689"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Barlow" pitchFamily="34" charset="0"/>
                <a:ea typeface="Barlow" pitchFamily="34" charset="-122"/>
                <a:cs typeface="Barlow" pitchFamily="34" charset="-120"/>
              </a:rPr>
              <a:t>Casual Check</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Identifies if the conversation is casual or travel-related.</a:t>
            </a:r>
            <a:endParaRPr lang="en-US" sz="950" dirty="0"/>
          </a:p>
        </p:txBody>
      </p:sp>
      <p:sp>
        <p:nvSpPr>
          <p:cNvPr id="5" name="Text 2"/>
          <p:cNvSpPr/>
          <p:nvPr/>
        </p:nvSpPr>
        <p:spPr>
          <a:xfrm>
            <a:off x="1321356" y="7150298"/>
            <a:ext cx="11987689"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Barlow" pitchFamily="34" charset="0"/>
                <a:ea typeface="Barlow" pitchFamily="34" charset="-122"/>
                <a:cs typeface="Barlow" pitchFamily="34" charset="-120"/>
              </a:rPr>
              <a:t>Missing Entity</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Detects missing attributes in user input.</a:t>
            </a:r>
            <a:endParaRPr lang="en-US" sz="950" dirty="0"/>
          </a:p>
        </p:txBody>
      </p:sp>
      <p:sp>
        <p:nvSpPr>
          <p:cNvPr id="6" name="Text 3"/>
          <p:cNvSpPr/>
          <p:nvPr/>
        </p:nvSpPr>
        <p:spPr>
          <a:xfrm>
            <a:off x="1321356" y="7390924"/>
            <a:ext cx="11987689"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Barlow" pitchFamily="34" charset="0"/>
                <a:ea typeface="Barlow" pitchFamily="34" charset="-122"/>
                <a:cs typeface="Barlow" pitchFamily="34" charset="-120"/>
              </a:rPr>
              <a:t>Triplet Formation</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Extracts entity-relationship triplets from the prompt.</a:t>
            </a:r>
            <a:endParaRPr lang="en-US" sz="950" dirty="0"/>
          </a:p>
        </p:txBody>
      </p:sp>
      <p:sp>
        <p:nvSpPr>
          <p:cNvPr id="7" name="Text 4"/>
          <p:cNvSpPr/>
          <p:nvPr/>
        </p:nvSpPr>
        <p:spPr>
          <a:xfrm>
            <a:off x="1321356" y="7631549"/>
            <a:ext cx="11987689"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Barlow" pitchFamily="34" charset="0"/>
                <a:ea typeface="Barlow" pitchFamily="34" charset="-122"/>
                <a:cs typeface="Barlow" pitchFamily="34" charset="-120"/>
              </a:rPr>
              <a:t>Cypher Query Generator</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Converts triplets into Cypher queries for the Knowledge Graph.</a:t>
            </a:r>
            <a:endParaRPr lang="en-US" sz="950" dirty="0"/>
          </a:p>
        </p:txBody>
      </p:sp>
      <p:sp>
        <p:nvSpPr>
          <p:cNvPr id="8" name="Text 5"/>
          <p:cNvSpPr/>
          <p:nvPr/>
        </p:nvSpPr>
        <p:spPr>
          <a:xfrm>
            <a:off x="1321356" y="7872174"/>
            <a:ext cx="11987689"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Barlow" pitchFamily="34" charset="0"/>
                <a:ea typeface="Barlow" pitchFamily="34" charset="-122"/>
                <a:cs typeface="Barlow" pitchFamily="34" charset="-120"/>
              </a:rPr>
              <a:t>Vector Search Queries</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Retrieves attraction, hotel, and restaurant reviews.</a:t>
            </a:r>
            <a:endParaRPr lang="en-US" sz="950" dirty="0"/>
          </a:p>
        </p:txBody>
      </p:sp>
      <p:sp>
        <p:nvSpPr>
          <p:cNvPr id="9" name="Text 6"/>
          <p:cNvSpPr/>
          <p:nvPr/>
        </p:nvSpPr>
        <p:spPr>
          <a:xfrm>
            <a:off x="1321356" y="8112800"/>
            <a:ext cx="11987689"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Barlow" pitchFamily="34" charset="0"/>
                <a:ea typeface="Barlow" pitchFamily="34" charset="-122"/>
                <a:cs typeface="Barlow" pitchFamily="34" charset="-120"/>
              </a:rPr>
              <a:t>Itinerary Creation</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Generates an itinerary from retrieved data.</a:t>
            </a:r>
            <a:endParaRPr lang="en-US" sz="950" dirty="0"/>
          </a:p>
        </p:txBody>
      </p:sp>
      <p:sp>
        <p:nvSpPr>
          <p:cNvPr id="10" name="Text 7"/>
          <p:cNvSpPr/>
          <p:nvPr/>
        </p:nvSpPr>
        <p:spPr>
          <a:xfrm>
            <a:off x="1321356" y="8353425"/>
            <a:ext cx="11987689" cy="197525"/>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E5E0DF"/>
                </a:solidFill>
                <a:latin typeface="Barlow" pitchFamily="34" charset="0"/>
                <a:ea typeface="Barlow" pitchFamily="34" charset="-122"/>
                <a:cs typeface="Barlow" pitchFamily="34" charset="-120"/>
              </a:rPr>
              <a:t>Chat Memory</a:t>
            </a:r>
            <a:pPr algn="l" indent="0" marL="0">
              <a:lnSpc>
                <a:spcPts val="1550"/>
              </a:lnSpc>
              <a:buNone/>
            </a:pPr>
            <a:r>
              <a:rPr lang="en-US" sz="950" dirty="0">
                <a:solidFill>
                  <a:srgbClr val="E5E0DF"/>
                </a:solidFill>
                <a:latin typeface="Barlow" pitchFamily="34" charset="0"/>
                <a:ea typeface="Barlow" pitchFamily="34" charset="-122"/>
                <a:cs typeface="Barlow" pitchFamily="34" charset="-120"/>
              </a:rPr>
              <a:t>: Stores responses in chat history for continuity.</a:t>
            </a:r>
            <a:endParaRPr lang="en-US" sz="9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2024-12-15T05:27:00Z</dcterms:created>
  <dcterms:modified xsi:type="dcterms:W3CDTF">2024-12-15T05:27:00Z</dcterms:modified>
</cp:coreProperties>
</file>